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58" r:id="rId3"/>
    <p:sldId id="260" r:id="rId4"/>
    <p:sldId id="261" r:id="rId5"/>
    <p:sldId id="262" r:id="rId6"/>
    <p:sldId id="264" r:id="rId7"/>
    <p:sldId id="270" r:id="rId8"/>
    <p:sldId id="271" r:id="rId9"/>
    <p:sldId id="263" r:id="rId10"/>
    <p:sldId id="267" r:id="rId11"/>
    <p:sldId id="266" r:id="rId12"/>
    <p:sldId id="268" r:id="rId13"/>
  </p:sldIdLst>
  <p:sldSz cx="7561263" cy="10693400"/>
  <p:notesSz cx="6797675" cy="9926638"/>
  <p:defaultTex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initials="C" lastIdx="13" clrIdx="0">
    <p:extLst>
      <p:ext uri="{19B8F6BF-5375-455C-9EA6-DF929625EA0E}">
        <p15:presenceInfo xmlns:p15="http://schemas.microsoft.com/office/powerpoint/2012/main" userId="Caro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FF66"/>
    <a:srgbClr val="00B050"/>
    <a:srgbClr val="3637E3"/>
    <a:srgbClr val="090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snapToGrid="0">
      <p:cViewPr>
        <p:scale>
          <a:sx n="84" d="100"/>
          <a:sy n="84" d="100"/>
        </p:scale>
        <p:origin x="1326" y="-870"/>
      </p:cViewPr>
      <p:guideLst>
        <p:guide orient="horz" pos="3368"/>
        <p:guide pos="2382"/>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798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7987"/>
          </a:xfrm>
          <a:prstGeom prst="rect">
            <a:avLst/>
          </a:prstGeom>
        </p:spPr>
        <p:txBody>
          <a:bodyPr vert="horz" lIns="91440" tIns="45720" rIns="91440" bIns="45720" rtlCol="0"/>
          <a:lstStyle>
            <a:lvl1pPr algn="r">
              <a:defRPr sz="1200"/>
            </a:lvl1pPr>
          </a:lstStyle>
          <a:p>
            <a:fld id="{EC56C781-92D5-490F-BE9D-549F10546700}" type="datetimeFigureOut">
              <a:rPr lang="fr-FR" smtClean="0"/>
              <a:t>27/02/2019</a:t>
            </a:fld>
            <a:endParaRPr lang="fr-FR"/>
          </a:p>
        </p:txBody>
      </p:sp>
      <p:sp>
        <p:nvSpPr>
          <p:cNvPr id="4" name="Espace réservé de l'image des diapositives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8023"/>
            <a:ext cx="5438140" cy="3907786"/>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653"/>
            <a:ext cx="2945659" cy="49798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653"/>
            <a:ext cx="2945659" cy="497986"/>
          </a:xfrm>
          <a:prstGeom prst="rect">
            <a:avLst/>
          </a:prstGeom>
        </p:spPr>
        <p:txBody>
          <a:bodyPr vert="horz" lIns="91440" tIns="45720" rIns="91440" bIns="45720" rtlCol="0" anchor="b"/>
          <a:lstStyle>
            <a:lvl1pPr algn="r">
              <a:defRPr sz="1200"/>
            </a:lvl1pPr>
          </a:lstStyle>
          <a:p>
            <a:fld id="{4087BA99-D0CA-45E5-B4AE-951A6D9BD153}" type="slidenum">
              <a:rPr lang="fr-FR" smtClean="0"/>
              <a:t>‹N°›</a:t>
            </a:fld>
            <a:endParaRPr lang="fr-FR"/>
          </a:p>
        </p:txBody>
      </p:sp>
    </p:spTree>
    <p:extLst>
      <p:ext uri="{BB962C8B-B14F-4D97-AF65-F5344CB8AC3E}">
        <p14:creationId xmlns:p14="http://schemas.microsoft.com/office/powerpoint/2010/main" val="113355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087BA99-D0CA-45E5-B4AE-951A6D9BD153}" type="slidenum">
              <a:rPr lang="fr-FR" smtClean="0"/>
              <a:t>2</a:t>
            </a:fld>
            <a:endParaRPr lang="fr-FR"/>
          </a:p>
        </p:txBody>
      </p:sp>
    </p:spTree>
    <p:extLst>
      <p:ext uri="{BB962C8B-B14F-4D97-AF65-F5344CB8AC3E}">
        <p14:creationId xmlns:p14="http://schemas.microsoft.com/office/powerpoint/2010/main" val="353163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087BA99-D0CA-45E5-B4AE-951A6D9BD153}" type="slidenum">
              <a:rPr lang="fr-FR" smtClean="0"/>
              <a:t>6</a:t>
            </a:fld>
            <a:endParaRPr lang="fr-FR"/>
          </a:p>
        </p:txBody>
      </p:sp>
    </p:spTree>
    <p:extLst>
      <p:ext uri="{BB962C8B-B14F-4D97-AF65-F5344CB8AC3E}">
        <p14:creationId xmlns:p14="http://schemas.microsoft.com/office/powerpoint/2010/main" val="288108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087BA99-D0CA-45E5-B4AE-951A6D9BD153}" type="slidenum">
              <a:rPr lang="fr-FR" smtClean="0"/>
              <a:t>7</a:t>
            </a:fld>
            <a:endParaRPr lang="fr-FR"/>
          </a:p>
        </p:txBody>
      </p:sp>
    </p:spTree>
    <p:extLst>
      <p:ext uri="{BB962C8B-B14F-4D97-AF65-F5344CB8AC3E}">
        <p14:creationId xmlns:p14="http://schemas.microsoft.com/office/powerpoint/2010/main" val="3393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321887"/>
            <a:ext cx="6427074" cy="2292150"/>
          </a:xfrm>
        </p:spPr>
        <p:txBody>
          <a:bodyPr/>
          <a:lstStyle/>
          <a:p>
            <a:r>
              <a:rPr lang="fr-FR"/>
              <a:t>Cliquez pour modifier le style du titre</a:t>
            </a:r>
          </a:p>
        </p:txBody>
      </p:sp>
      <p:sp>
        <p:nvSpPr>
          <p:cNvPr id="3" name="Sous-titre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5A108B7-A58F-4558-B050-208296772785}" type="datetimeFigureOut">
              <a:rPr lang="fr-FR" smtClean="0"/>
              <a:t>27/02/2019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4E3DF0-5761-475F-BB9A-2AE708110FA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063" y="428232"/>
            <a:ext cx="6805137" cy="1782233"/>
          </a:xfrm>
          <a:prstGeom prst="rect">
            <a:avLst/>
          </a:prstGeom>
        </p:spPr>
        <p:txBody>
          <a:bodyPr vert="horz" lIns="104306" tIns="52153" rIns="104306" bIns="52153" rtlCol="0" anchor="ctr">
            <a:normAutofit/>
          </a:bodyPr>
          <a:lstStyle/>
          <a:p>
            <a:r>
              <a:rPr lang="fr-FR"/>
              <a:t>Cliquez pour modifier le style du titre</a:t>
            </a:r>
          </a:p>
        </p:txBody>
      </p:sp>
      <p:sp>
        <p:nvSpPr>
          <p:cNvPr id="3" name="Espace réservé du texte 2"/>
          <p:cNvSpPr>
            <a:spLocks noGrp="1"/>
          </p:cNvSpPr>
          <p:nvPr>
            <p:ph type="body" idx="1"/>
          </p:nvPr>
        </p:nvSpPr>
        <p:spPr>
          <a:xfrm>
            <a:off x="378063" y="2495129"/>
            <a:ext cx="6805137" cy="7057149"/>
          </a:xfrm>
          <a:prstGeom prst="rect">
            <a:avLst/>
          </a:prstGeom>
        </p:spPr>
        <p:txBody>
          <a:bodyPr vert="horz" lIns="104306" tIns="52153" rIns="104306" bIns="5215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15A108B7-A58F-4558-B050-208296772785}" type="datetimeFigureOut">
              <a:rPr lang="fr-FR" smtClean="0"/>
              <a:t>27/02/2019</a:t>
            </a:fld>
            <a:endParaRPr lang="fr-FR"/>
          </a:p>
        </p:txBody>
      </p:sp>
      <p:sp>
        <p:nvSpPr>
          <p:cNvPr id="5" name="Espace réservé du pied de page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B84E3DF0-5761-475F-BB9A-2AE708110FAE}" type="slidenum">
              <a:rPr lang="fr-FR" smtClean="0"/>
              <a:t>‹N°›</a:t>
            </a:fld>
            <a:endParaRPr lang="fr-FR"/>
          </a:p>
        </p:txBody>
      </p:sp>
      <p:sp>
        <p:nvSpPr>
          <p:cNvPr id="7" name="Sous-titre 2">
            <a:extLst>
              <a:ext uri="{FF2B5EF4-FFF2-40B4-BE49-F238E27FC236}">
                <a16:creationId xmlns:a16="http://schemas.microsoft.com/office/drawing/2014/main" id="{8D87CB6C-AE3F-4357-9CEB-E8046B0312D4}"/>
              </a:ext>
            </a:extLst>
          </p:cNvPr>
          <p:cNvSpPr txBox="1">
            <a:spLocks/>
          </p:cNvSpPr>
          <p:nvPr userDrawn="1"/>
        </p:nvSpPr>
        <p:spPr>
          <a:xfrm rot="16200000">
            <a:off x="-2536127" y="7936645"/>
            <a:ext cx="5292884" cy="220627"/>
          </a:xfrm>
          <a:prstGeom prst="rect">
            <a:avLst/>
          </a:prstGeom>
        </p:spPr>
        <p:txBody>
          <a:bodyPr>
            <a:normAutofit/>
          </a:bodyPr>
          <a:lstStyle>
            <a:lvl1pPr marL="0" indent="0" algn="l" defTabSz="1043056" rtl="0" eaLnBrk="1" latinLnBrk="0" hangingPunct="1">
              <a:spcBef>
                <a:spcPct val="20000"/>
              </a:spcBef>
              <a:buFont typeface="Arial" pitchFamily="34" charset="0"/>
              <a:buNone/>
              <a:defRPr sz="800" kern="1200">
                <a:solidFill>
                  <a:schemeClr val="tx1">
                    <a:tint val="75000"/>
                  </a:schemeClr>
                </a:solidFill>
                <a:latin typeface="+mn-lt"/>
                <a:ea typeface="+mn-ea"/>
                <a:cs typeface="+mn-cs"/>
              </a:defRPr>
            </a:lvl1pPr>
            <a:lvl2pPr marL="521528" indent="0" algn="ctr" defTabSz="1043056"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2pPr>
            <a:lvl3pPr marL="1043056" indent="0" algn="ctr" defTabSz="1043056"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64584"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4pPr>
            <a:lvl5pPr marL="2086112"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5pPr>
            <a:lvl6pPr marL="2607640"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129168"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50696"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72224"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r>
              <a:rPr lang="fr-FR" dirty="0"/>
              <a:t>Pi-Rallye | Groupe de réflexion mathématiques, cycle 3, Académie de Créteil | 2018-19 | Document </a:t>
            </a:r>
            <a:r>
              <a:rPr lang="fr-FR" dirty="0" err="1"/>
              <a:t>C.Mathias</a:t>
            </a:r>
            <a:endParaRPr lang="fr-FR"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Ã©sultat de recherche d'images pour &quot;pi&quot;"/>
          <p:cNvPicPr>
            <a:picLocks noChangeAspect="1" noChangeArrowheads="1"/>
          </p:cNvPicPr>
          <p:nvPr/>
        </p:nvPicPr>
        <p:blipFill>
          <a:blip r:embed="rId2" cstate="print"/>
          <a:srcRect/>
          <a:stretch>
            <a:fillRect/>
          </a:stretch>
        </p:blipFill>
        <p:spPr bwMode="auto">
          <a:xfrm>
            <a:off x="0" y="3040744"/>
            <a:ext cx="7561263" cy="5032001"/>
          </a:xfrm>
          <a:prstGeom prst="rect">
            <a:avLst/>
          </a:prstGeom>
          <a:noFill/>
        </p:spPr>
      </p:pic>
      <p:sp>
        <p:nvSpPr>
          <p:cNvPr id="15368" name="AutoShape 8" descr="RÃ©sultat de recherche d'images pour &quot;pi&quot;"/>
          <p:cNvSpPr>
            <a:spLocks noChangeAspect="1" noChangeArrowheads="1"/>
          </p:cNvSpPr>
          <p:nvPr/>
        </p:nvSpPr>
        <p:spPr bwMode="auto">
          <a:xfrm>
            <a:off x="155575" y="439737"/>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439737"/>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6" descr="RÃ©sultat de recherche d'images pour &quot;pi&quot;">
            <a:extLst>
              <a:ext uri="{FF2B5EF4-FFF2-40B4-BE49-F238E27FC236}">
                <a16:creationId xmlns:a16="http://schemas.microsoft.com/office/drawing/2014/main" id="{E41DEC0C-9377-4299-9EF7-C0950A5F3871}"/>
              </a:ext>
            </a:extLst>
          </p:cNvPr>
          <p:cNvPicPr>
            <a:picLocks noChangeAspect="1" noChangeArrowheads="1"/>
          </p:cNvPicPr>
          <p:nvPr/>
        </p:nvPicPr>
        <p:blipFill>
          <a:blip r:embed="rId3" cstate="print"/>
          <a:srcRect/>
          <a:stretch>
            <a:fillRect/>
          </a:stretch>
        </p:blipFill>
        <p:spPr bwMode="auto">
          <a:xfrm>
            <a:off x="89152" y="705554"/>
            <a:ext cx="1314252" cy="1314252"/>
          </a:xfrm>
          <a:prstGeom prst="rect">
            <a:avLst/>
          </a:prstGeom>
          <a:noFill/>
        </p:spPr>
      </p:pic>
      <p:sp>
        <p:nvSpPr>
          <p:cNvPr id="7" name="ZoneTexte 6">
            <a:extLst>
              <a:ext uri="{FF2B5EF4-FFF2-40B4-BE49-F238E27FC236}">
                <a16:creationId xmlns:a16="http://schemas.microsoft.com/office/drawing/2014/main" id="{C244A96C-37B1-4AE9-AAAE-B189ED6AADCB}"/>
              </a:ext>
            </a:extLst>
          </p:cNvPr>
          <p:cNvSpPr txBox="1"/>
          <p:nvPr/>
        </p:nvSpPr>
        <p:spPr>
          <a:xfrm>
            <a:off x="1421511" y="9648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La correction du pi-rallye</a:t>
            </a:r>
          </a:p>
        </p:txBody>
      </p:sp>
      <p:sp>
        <p:nvSpPr>
          <p:cNvPr id="8" name="Ellipse 7">
            <a:extLst>
              <a:ext uri="{FF2B5EF4-FFF2-40B4-BE49-F238E27FC236}">
                <a16:creationId xmlns:a16="http://schemas.microsoft.com/office/drawing/2014/main" id="{86D2E49A-F8AF-423C-B487-6FCD06E009C1}"/>
              </a:ext>
            </a:extLst>
          </p:cNvPr>
          <p:cNvSpPr/>
          <p:nvPr/>
        </p:nvSpPr>
        <p:spPr>
          <a:xfrm>
            <a:off x="3168067" y="6398416"/>
            <a:ext cx="36000" cy="3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F4F7F8DE-6565-4157-A5F4-171BD32BCB73}"/>
              </a:ext>
            </a:extLst>
          </p:cNvPr>
          <p:cNvSpPr/>
          <p:nvPr/>
        </p:nvSpPr>
        <p:spPr>
          <a:xfrm>
            <a:off x="3057298" y="6323331"/>
            <a:ext cx="36000" cy="3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6D3A188-8A75-4536-A3F2-FFB6AE39BE5D}"/>
              </a:ext>
            </a:extLst>
          </p:cNvPr>
          <p:cNvSpPr/>
          <p:nvPr/>
        </p:nvSpPr>
        <p:spPr>
          <a:xfrm>
            <a:off x="2956137" y="6244472"/>
            <a:ext cx="36000" cy="3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366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8 : ça roule !</a:t>
            </a:r>
          </a:p>
        </p:txBody>
      </p:sp>
      <p:sp>
        <p:nvSpPr>
          <p:cNvPr id="4" name="ZoneTexte 3">
            <a:extLst>
              <a:ext uri="{FF2B5EF4-FFF2-40B4-BE49-F238E27FC236}">
                <a16:creationId xmlns:a16="http://schemas.microsoft.com/office/drawing/2014/main" id="{F5CB111E-D6BC-4F40-93E9-CE5F9AB04C96}"/>
              </a:ext>
            </a:extLst>
          </p:cNvPr>
          <p:cNvSpPr txBox="1"/>
          <p:nvPr/>
        </p:nvSpPr>
        <p:spPr>
          <a:xfrm>
            <a:off x="373730" y="1771068"/>
            <a:ext cx="6806368" cy="830997"/>
          </a:xfrm>
          <a:prstGeom prst="rect">
            <a:avLst/>
          </a:prstGeom>
          <a:noFill/>
        </p:spPr>
        <p:txBody>
          <a:bodyPr wrap="square" rtlCol="0">
            <a:spAutoFit/>
          </a:bodyPr>
          <a:lstStyle/>
          <a:p>
            <a:pPr algn="just"/>
            <a:r>
              <a:rPr lang="fr-FR" sz="1600" dirty="0"/>
              <a:t>Le nombre Pi est présent au quotidien tout autour de nous. Donnez des exemples de la vie courante qui illustrent les objets géométriques suivants : </a:t>
            </a:r>
          </a:p>
          <a:p>
            <a:pPr marL="342900" indent="-342900">
              <a:buAutoNum type="arabicPeriod"/>
            </a:pPr>
            <a:endParaRPr lang="fr-FR" sz="1600" dirty="0"/>
          </a:p>
        </p:txBody>
      </p:sp>
      <p:graphicFrame>
        <p:nvGraphicFramePr>
          <p:cNvPr id="2" name="Tableau 1">
            <a:extLst>
              <a:ext uri="{FF2B5EF4-FFF2-40B4-BE49-F238E27FC236}">
                <a16:creationId xmlns:a16="http://schemas.microsoft.com/office/drawing/2014/main" id="{06F657A0-38C9-4377-AF4D-F60149F657E2}"/>
              </a:ext>
            </a:extLst>
          </p:cNvPr>
          <p:cNvGraphicFramePr>
            <a:graphicFrameLocks noGrp="1"/>
          </p:cNvGraphicFramePr>
          <p:nvPr>
            <p:extLst>
              <p:ext uri="{D42A27DB-BD31-4B8C-83A1-F6EECF244321}">
                <p14:modId xmlns:p14="http://schemas.microsoft.com/office/powerpoint/2010/main" val="3594419775"/>
              </p:ext>
            </p:extLst>
          </p:nvPr>
        </p:nvGraphicFramePr>
        <p:xfrm>
          <a:off x="386537" y="2490761"/>
          <a:ext cx="6792686" cy="7650480"/>
        </p:xfrm>
        <a:graphic>
          <a:graphicData uri="http://schemas.openxmlformats.org/drawingml/2006/table">
            <a:tbl>
              <a:tblPr firstRow="1" bandRow="1">
                <a:tableStyleId>{5940675A-B579-460E-94D1-54222C63F5DA}</a:tableStyleId>
              </a:tblPr>
              <a:tblGrid>
                <a:gridCol w="3396343">
                  <a:extLst>
                    <a:ext uri="{9D8B030D-6E8A-4147-A177-3AD203B41FA5}">
                      <a16:colId xmlns:a16="http://schemas.microsoft.com/office/drawing/2014/main" val="902143039"/>
                    </a:ext>
                  </a:extLst>
                </a:gridCol>
                <a:gridCol w="3396343">
                  <a:extLst>
                    <a:ext uri="{9D8B030D-6E8A-4147-A177-3AD203B41FA5}">
                      <a16:colId xmlns:a16="http://schemas.microsoft.com/office/drawing/2014/main" val="2807786143"/>
                    </a:ext>
                  </a:extLst>
                </a:gridCol>
              </a:tblGrid>
              <a:tr h="572479">
                <a:tc>
                  <a:txBody>
                    <a:bodyPr/>
                    <a:lstStyle/>
                    <a:p>
                      <a:pPr algn="ctr"/>
                      <a:r>
                        <a:rPr lang="fr-FR" b="1" dirty="0"/>
                        <a:t>Un cercle</a:t>
                      </a:r>
                    </a:p>
                    <a:p>
                      <a:pPr algn="ctr"/>
                      <a:endParaRPr lang="fr-FR" sz="1600" b="1" dirty="0"/>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solidFill>
                            <a:srgbClr val="00B050"/>
                          </a:solidFill>
                        </a:rPr>
                        <a:t>Bague, cerceaux…</a:t>
                      </a:r>
                      <a:endParaRPr lang="fr-FR" b="1" dirty="0"/>
                    </a:p>
                    <a:p>
                      <a:pPr algn="ctr"/>
                      <a:endParaRPr lang="fr-FR" b="1" dirty="0"/>
                    </a:p>
                  </a:txBody>
                  <a:tcPr/>
                </a:tc>
                <a:tc>
                  <a:txBody>
                    <a:bodyPr/>
                    <a:lstStyle/>
                    <a:p>
                      <a:pPr algn="ctr"/>
                      <a:r>
                        <a:rPr lang="fr-FR" b="1" dirty="0"/>
                        <a:t>Un disque</a:t>
                      </a:r>
                    </a:p>
                    <a:p>
                      <a:pPr algn="ctr"/>
                      <a:endParaRPr lang="fr-FR" sz="1600" b="1" dirty="0"/>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solidFill>
                            <a:srgbClr val="00B050"/>
                          </a:solidFill>
                        </a:rPr>
                        <a:t>Crêpes, coton de maquillage…</a:t>
                      </a:r>
                      <a:endParaRPr lang="fr-FR" sz="1600" b="1" dirty="0"/>
                    </a:p>
                    <a:p>
                      <a:pPr algn="ctr"/>
                      <a:endParaRPr lang="fr-FR" b="1" dirty="0"/>
                    </a:p>
                  </a:txBody>
                  <a:tcPr/>
                </a:tc>
                <a:extLst>
                  <a:ext uri="{0D108BD9-81ED-4DB2-BD59-A6C34878D82A}">
                    <a16:rowId xmlns:a16="http://schemas.microsoft.com/office/drawing/2014/main" val="3056971132"/>
                  </a:ext>
                </a:extLst>
              </a:tr>
              <a:tr h="370840">
                <a:tc>
                  <a:txBody>
                    <a:bodyPr/>
                    <a:lstStyle/>
                    <a:p>
                      <a:pPr algn="ctr"/>
                      <a:r>
                        <a:rPr lang="fr-FR" b="1" dirty="0"/>
                        <a:t>Une sphère</a:t>
                      </a:r>
                    </a:p>
                    <a:p>
                      <a:pPr algn="ctr"/>
                      <a:endParaRPr lang="fr-FR" sz="1600" b="1" dirty="0"/>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solidFill>
                            <a:srgbClr val="00B050"/>
                          </a:solidFill>
                        </a:rPr>
                        <a:t>Bulle de savon, balle de ping-pong…</a:t>
                      </a:r>
                      <a:endParaRPr lang="fr-FR" sz="1600" b="1" dirty="0"/>
                    </a:p>
                    <a:p>
                      <a:pPr algn="ctr"/>
                      <a:endParaRPr lang="fr-FR" b="1" dirty="0"/>
                    </a:p>
                  </a:txBody>
                  <a:tcPr/>
                </a:tc>
                <a:tc>
                  <a:txBody>
                    <a:bodyPr/>
                    <a:lstStyle/>
                    <a:p>
                      <a:pPr algn="ctr"/>
                      <a:r>
                        <a:rPr lang="fr-FR" b="1" dirty="0"/>
                        <a:t>Une boule</a:t>
                      </a:r>
                    </a:p>
                    <a:p>
                      <a:pPr algn="ctr"/>
                      <a:endParaRPr lang="fr-FR" sz="1600" b="1" dirty="0"/>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solidFill>
                            <a:srgbClr val="00B050"/>
                          </a:solidFill>
                        </a:rPr>
                        <a:t>Planète, boule de pétanque…</a:t>
                      </a:r>
                      <a:endParaRPr lang="fr-FR" sz="1600" b="1" dirty="0"/>
                    </a:p>
                    <a:p>
                      <a:pPr algn="ctr"/>
                      <a:endParaRPr lang="fr-FR" b="1" dirty="0"/>
                    </a:p>
                  </a:txBody>
                  <a:tcPr/>
                </a:tc>
                <a:extLst>
                  <a:ext uri="{0D108BD9-81ED-4DB2-BD59-A6C34878D82A}">
                    <a16:rowId xmlns:a16="http://schemas.microsoft.com/office/drawing/2014/main" val="806571839"/>
                  </a:ext>
                </a:extLst>
              </a:tr>
              <a:tr h="370840">
                <a:tc>
                  <a:txBody>
                    <a:bodyPr/>
                    <a:lstStyle/>
                    <a:p>
                      <a:pPr algn="ctr"/>
                      <a:r>
                        <a:rPr lang="fr-FR" b="1" dirty="0"/>
                        <a:t>Un cylindre</a:t>
                      </a:r>
                    </a:p>
                    <a:p>
                      <a:pPr algn="ctr"/>
                      <a:endParaRPr lang="fr-FR" sz="1600" b="1" dirty="0"/>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solidFill>
                            <a:srgbClr val="00B050"/>
                          </a:solidFill>
                        </a:rPr>
                        <a:t>Boîte de conserve, tuyau…</a:t>
                      </a:r>
                      <a:endParaRPr lang="fr-FR" sz="1600" b="1" dirty="0"/>
                    </a:p>
                    <a:p>
                      <a:pPr algn="ctr"/>
                      <a:endParaRPr lang="fr-FR" b="1" dirty="0"/>
                    </a:p>
                  </a:txBody>
                  <a:tcPr/>
                </a:tc>
                <a:tc>
                  <a:txBody>
                    <a:bodyPr/>
                    <a:lstStyle/>
                    <a:p>
                      <a:pPr algn="ctr"/>
                      <a:r>
                        <a:rPr lang="fr-FR" b="1" dirty="0"/>
                        <a:t>Un cône de révolution</a:t>
                      </a:r>
                    </a:p>
                    <a:p>
                      <a:pPr algn="ctr"/>
                      <a:endParaRPr lang="fr-FR" sz="1600" b="1" dirty="0"/>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solidFill>
                            <a:srgbClr val="00B050"/>
                          </a:solidFill>
                        </a:rPr>
                        <a:t>Chapeau chinois, chapeau de magicien…</a:t>
                      </a:r>
                      <a:endParaRPr lang="fr-FR" sz="1600" b="1" dirty="0"/>
                    </a:p>
                    <a:p>
                      <a:pPr algn="ctr"/>
                      <a:endParaRPr lang="fr-FR" b="1" dirty="0"/>
                    </a:p>
                  </a:txBody>
                  <a:tcPr/>
                </a:tc>
                <a:extLst>
                  <a:ext uri="{0D108BD9-81ED-4DB2-BD59-A6C34878D82A}">
                    <a16:rowId xmlns:a16="http://schemas.microsoft.com/office/drawing/2014/main" val="668023586"/>
                  </a:ext>
                </a:extLst>
              </a:tr>
              <a:tr h="370840">
                <a:tc>
                  <a:txBody>
                    <a:bodyPr/>
                    <a:lstStyle/>
                    <a:p>
                      <a:pPr algn="just"/>
                      <a:endParaRPr lang="fr-FR" sz="1600" dirty="0"/>
                    </a:p>
                    <a:p>
                      <a:pPr algn="just"/>
                      <a:r>
                        <a:rPr lang="fr-FR" sz="1600" dirty="0"/>
                        <a:t>Une des motivations de la recherche des décimales de Pi est de tester la rapidité et la fiabilité des ordinateurs</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txBody>
                  <a:tcPr/>
                </a:tc>
                <a:tc>
                  <a:txBody>
                    <a:bodyPr/>
                    <a:lstStyle/>
                    <a:p>
                      <a:pPr algn="just"/>
                      <a:r>
                        <a:rPr lang="fr-FR" sz="1600" dirty="0"/>
                        <a:t>Le nombre pi apparait également dans les proportions de la pyramide de Khéops (la circonférence du </a:t>
                      </a:r>
                      <a:r>
                        <a:rPr lang="fr-FR" sz="1600" b="0" i="0" kern="1200" dirty="0">
                          <a:solidFill>
                            <a:schemeClr val="tx1"/>
                          </a:solidFill>
                          <a:effectLst/>
                          <a:latin typeface="+mn-lt"/>
                          <a:ea typeface="+mn-ea"/>
                          <a:cs typeface="+mn-cs"/>
                        </a:rPr>
                        <a:t>cercle dont le rayon est la hauteur de la pyramide, est égale au périmètre de la base de la pyramide)</a:t>
                      </a:r>
                      <a:endParaRPr lang="fr-FR" sz="1600" dirty="0"/>
                    </a:p>
                  </a:txBody>
                  <a:tcPr/>
                </a:tc>
                <a:extLst>
                  <a:ext uri="{0D108BD9-81ED-4DB2-BD59-A6C34878D82A}">
                    <a16:rowId xmlns:a16="http://schemas.microsoft.com/office/drawing/2014/main" val="861884109"/>
                  </a:ext>
                </a:extLst>
              </a:tr>
            </a:tbl>
          </a:graphicData>
        </a:graphic>
      </p:graphicFrame>
      <p:grpSp>
        <p:nvGrpSpPr>
          <p:cNvPr id="9" name="Groupe 8">
            <a:extLst>
              <a:ext uri="{FF2B5EF4-FFF2-40B4-BE49-F238E27FC236}">
                <a16:creationId xmlns:a16="http://schemas.microsoft.com/office/drawing/2014/main" id="{C0688D80-685E-411E-88ED-EB314340C4C0}"/>
              </a:ext>
            </a:extLst>
          </p:cNvPr>
          <p:cNvGrpSpPr/>
          <p:nvPr/>
        </p:nvGrpSpPr>
        <p:grpSpPr>
          <a:xfrm>
            <a:off x="708146" y="7998227"/>
            <a:ext cx="2700000" cy="1800000"/>
            <a:chOff x="786063" y="5630779"/>
            <a:chExt cx="2700000" cy="1800000"/>
          </a:xfrm>
        </p:grpSpPr>
        <p:sp>
          <p:nvSpPr>
            <p:cNvPr id="10" name="ZoneTexte 9">
              <a:extLst>
                <a:ext uri="{FF2B5EF4-FFF2-40B4-BE49-F238E27FC236}">
                  <a16:creationId xmlns:a16="http://schemas.microsoft.com/office/drawing/2014/main" id="{1F3A6574-F640-4B34-A011-FD0E040FEEA9}"/>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9</a:t>
              </a:r>
            </a:p>
          </p:txBody>
        </p:sp>
        <p:sp>
          <p:nvSpPr>
            <p:cNvPr id="11" name="Rectangle 10">
              <a:extLst>
                <a:ext uri="{FF2B5EF4-FFF2-40B4-BE49-F238E27FC236}">
                  <a16:creationId xmlns:a16="http://schemas.microsoft.com/office/drawing/2014/main" id="{19270C07-7AA8-45DD-BFCA-E74C3EC29CF6}"/>
                </a:ext>
              </a:extLst>
            </p:cNvPr>
            <p:cNvSpPr/>
            <p:nvPr/>
          </p:nvSpPr>
          <p:spPr>
            <a:xfrm>
              <a:off x="786063" y="5630779"/>
              <a:ext cx="2700000"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7BA2E97B-B661-4516-BC29-929796D73F36}"/>
              </a:ext>
            </a:extLst>
          </p:cNvPr>
          <p:cNvGrpSpPr/>
          <p:nvPr/>
        </p:nvGrpSpPr>
        <p:grpSpPr>
          <a:xfrm>
            <a:off x="4148029" y="8012741"/>
            <a:ext cx="2700000" cy="1800000"/>
            <a:chOff x="786063" y="5630779"/>
            <a:chExt cx="2700000" cy="1800000"/>
          </a:xfrm>
        </p:grpSpPr>
        <p:sp>
          <p:nvSpPr>
            <p:cNvPr id="14" name="ZoneTexte 13">
              <a:extLst>
                <a:ext uri="{FF2B5EF4-FFF2-40B4-BE49-F238E27FC236}">
                  <a16:creationId xmlns:a16="http://schemas.microsoft.com/office/drawing/2014/main" id="{B614A280-1364-40BF-824C-BDD2582FA2E1}"/>
                </a:ext>
              </a:extLst>
            </p:cNvPr>
            <p:cNvSpPr txBox="1"/>
            <p:nvPr/>
          </p:nvSpPr>
          <p:spPr>
            <a:xfrm>
              <a:off x="1284163" y="5686925"/>
              <a:ext cx="1555955" cy="1569660"/>
            </a:xfrm>
            <a:prstGeom prst="rect">
              <a:avLst/>
            </a:prstGeom>
            <a:noFill/>
          </p:spPr>
          <p:txBody>
            <a:bodyPr wrap="square" rtlCol="0">
              <a:spAutoFit/>
            </a:bodyPr>
            <a:lstStyle/>
            <a:p>
              <a:r>
                <a:rPr lang="fr-FR" sz="9600" b="1" dirty="0">
                  <a:solidFill>
                    <a:schemeClr val="bg1">
                      <a:lumMod val="75000"/>
                    </a:schemeClr>
                  </a:solidFill>
                </a:rPr>
                <a:t>10</a:t>
              </a:r>
            </a:p>
          </p:txBody>
        </p:sp>
        <p:sp>
          <p:nvSpPr>
            <p:cNvPr id="15" name="Rectangle 14">
              <a:extLst>
                <a:ext uri="{FF2B5EF4-FFF2-40B4-BE49-F238E27FC236}">
                  <a16:creationId xmlns:a16="http://schemas.microsoft.com/office/drawing/2014/main" id="{02F0EC60-0363-44B7-8ED2-69314B2838A2}"/>
                </a:ext>
              </a:extLst>
            </p:cNvPr>
            <p:cNvSpPr/>
            <p:nvPr/>
          </p:nvSpPr>
          <p:spPr>
            <a:xfrm>
              <a:off x="786063" y="5630779"/>
              <a:ext cx="2700000"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BD7D1727-E387-406F-B5E9-5E80724A170B}"/>
              </a:ext>
            </a:extLst>
          </p:cNvPr>
          <p:cNvSpPr txBox="1"/>
          <p:nvPr/>
        </p:nvSpPr>
        <p:spPr>
          <a:xfrm>
            <a:off x="690943" y="9564466"/>
            <a:ext cx="2178005" cy="215444"/>
          </a:xfrm>
          <a:prstGeom prst="rect">
            <a:avLst/>
          </a:prstGeom>
          <a:noFill/>
        </p:spPr>
        <p:txBody>
          <a:bodyPr wrap="square" rtlCol="0">
            <a:spAutoFit/>
          </a:bodyPr>
          <a:lstStyle/>
          <a:p>
            <a:r>
              <a:rPr lang="fr-FR" sz="800" i="1" dirty="0">
                <a:solidFill>
                  <a:srgbClr val="FF0000"/>
                </a:solidFill>
              </a:rPr>
              <a:t>Photo d’un ordinateur</a:t>
            </a:r>
          </a:p>
        </p:txBody>
      </p:sp>
      <p:sp>
        <p:nvSpPr>
          <p:cNvPr id="18" name="ZoneTexte 17">
            <a:extLst>
              <a:ext uri="{FF2B5EF4-FFF2-40B4-BE49-F238E27FC236}">
                <a16:creationId xmlns:a16="http://schemas.microsoft.com/office/drawing/2014/main" id="{4E2DDA85-E3DF-4E8A-A85E-445E4B147963}"/>
              </a:ext>
            </a:extLst>
          </p:cNvPr>
          <p:cNvSpPr txBox="1"/>
          <p:nvPr/>
        </p:nvSpPr>
        <p:spPr>
          <a:xfrm>
            <a:off x="4142066" y="9571840"/>
            <a:ext cx="2178005" cy="215444"/>
          </a:xfrm>
          <a:prstGeom prst="rect">
            <a:avLst/>
          </a:prstGeom>
          <a:noFill/>
        </p:spPr>
        <p:txBody>
          <a:bodyPr wrap="square" rtlCol="0">
            <a:spAutoFit/>
          </a:bodyPr>
          <a:lstStyle/>
          <a:p>
            <a:r>
              <a:rPr lang="fr-FR" sz="800" i="1" dirty="0">
                <a:solidFill>
                  <a:srgbClr val="FF0000"/>
                </a:solidFill>
              </a:rPr>
              <a:t>Photo des pyramides d’Egypte</a:t>
            </a:r>
          </a:p>
        </p:txBody>
      </p:sp>
      <p:pic>
        <p:nvPicPr>
          <p:cNvPr id="16" name="Picture 6" descr="RÃ©sultat de recherche d'images pour &quot;pi&quot;">
            <a:extLst>
              <a:ext uri="{FF2B5EF4-FFF2-40B4-BE49-F238E27FC236}">
                <a16:creationId xmlns:a16="http://schemas.microsoft.com/office/drawing/2014/main" id="{222733BD-FE42-4B87-87CD-746E78A3D247}"/>
              </a:ext>
            </a:extLst>
          </p:cNvPr>
          <p:cNvPicPr>
            <a:picLocks noChangeAspect="1" noChangeArrowheads="1"/>
          </p:cNvPicPr>
          <p:nvPr/>
        </p:nvPicPr>
        <p:blipFill>
          <a:blip r:embed="rId2" cstate="print"/>
          <a:srcRect/>
          <a:stretch>
            <a:fillRect/>
          </a:stretch>
        </p:blipFill>
        <p:spPr bwMode="auto">
          <a:xfrm>
            <a:off x="89152" y="123890"/>
            <a:ext cx="1314252" cy="1314252"/>
          </a:xfrm>
          <a:prstGeom prst="rect">
            <a:avLst/>
          </a:prstGeom>
          <a:noFill/>
        </p:spPr>
      </p:pic>
      <p:pic>
        <p:nvPicPr>
          <p:cNvPr id="23" name="Picture 2" descr="RÃ©sultat de recherche d'images pour &quot;ordinateur&quot;">
            <a:extLst>
              <a:ext uri="{FF2B5EF4-FFF2-40B4-BE49-F238E27FC236}">
                <a16:creationId xmlns:a16="http://schemas.microsoft.com/office/drawing/2014/main" id="{AEF9FA62-56BB-4D0D-A3BA-5301E441CA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20" y="8079788"/>
            <a:ext cx="2593425" cy="1668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4" descr="RÃ©sultat de recherche d'images pour &quot;pyramide egypte&quot;">
            <a:extLst>
              <a:ext uri="{FF2B5EF4-FFF2-40B4-BE49-F238E27FC236}">
                <a16:creationId xmlns:a16="http://schemas.microsoft.com/office/drawing/2014/main" id="{50F0CF5A-863A-45A5-8D28-7F89993F77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565" y="8066154"/>
            <a:ext cx="2546910" cy="169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8079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9 : Dans la vie de tous les jours</a:t>
            </a:r>
          </a:p>
        </p:txBody>
      </p:sp>
      <p:sp>
        <p:nvSpPr>
          <p:cNvPr id="4" name="ZoneTexte 3">
            <a:extLst>
              <a:ext uri="{FF2B5EF4-FFF2-40B4-BE49-F238E27FC236}">
                <a16:creationId xmlns:a16="http://schemas.microsoft.com/office/drawing/2014/main" id="{F5CB111E-D6BC-4F40-93E9-CE5F9AB04C96}"/>
              </a:ext>
            </a:extLst>
          </p:cNvPr>
          <p:cNvSpPr txBox="1"/>
          <p:nvPr/>
        </p:nvSpPr>
        <p:spPr>
          <a:xfrm>
            <a:off x="335616" y="1550295"/>
            <a:ext cx="6871454" cy="8186857"/>
          </a:xfrm>
          <a:prstGeom prst="rect">
            <a:avLst/>
          </a:prstGeom>
          <a:noFill/>
        </p:spPr>
        <p:txBody>
          <a:bodyPr wrap="square" rtlCol="0">
            <a:spAutoFit/>
          </a:bodyPr>
          <a:lstStyle/>
          <a:p>
            <a:r>
              <a:rPr lang="fr-FR" sz="1600" dirty="0"/>
              <a:t>Dans la famille </a:t>
            </a:r>
            <a:r>
              <a:rPr lang="fr-FR" sz="1600" dirty="0" err="1"/>
              <a:t>PI-rouette</a:t>
            </a:r>
            <a:r>
              <a:rPr lang="fr-FR" sz="1600" dirty="0"/>
              <a:t>, les cousines et cousins sont fan de sports de cycle. </a:t>
            </a:r>
          </a:p>
          <a:p>
            <a:r>
              <a:rPr lang="fr-FR" sz="1600" dirty="0"/>
              <a:t>A chaque pi-</a:t>
            </a:r>
            <a:r>
              <a:rPr lang="fr-FR" sz="1600" dirty="0" err="1"/>
              <a:t>day</a:t>
            </a:r>
            <a:r>
              <a:rPr lang="fr-FR" sz="1600" dirty="0"/>
              <a:t>, ils se retrouvent avec leurs bolides et se défient les uns, les autres. Cette année, ils annoncent un nombre de tours que pourrait parcourir une seule roue de leur moyen de transport préféré.</a:t>
            </a:r>
          </a:p>
          <a:p>
            <a:endParaRPr lang="fr-FR" sz="1600" b="1" dirty="0"/>
          </a:p>
          <a:p>
            <a:r>
              <a:rPr lang="fr-FR" sz="1600" b="1" dirty="0"/>
              <a:t>Iris et son vélo de route</a:t>
            </a:r>
          </a:p>
          <a:p>
            <a:r>
              <a:rPr lang="fr-FR" sz="1600" dirty="0"/>
              <a:t>Diamètre de roue = 70 cm</a:t>
            </a:r>
          </a:p>
          <a:p>
            <a:r>
              <a:rPr lang="fr-FR" sz="1600" dirty="0"/>
              <a:t>Nombre de tours annoncé = 30</a:t>
            </a:r>
          </a:p>
          <a:p>
            <a:r>
              <a:rPr lang="fr-FR" sz="1600" dirty="0">
                <a:solidFill>
                  <a:srgbClr val="00B050"/>
                </a:solidFill>
              </a:rPr>
              <a:t>D = 6 x 70 x pi = 420 pi</a:t>
            </a:r>
          </a:p>
          <a:p>
            <a:r>
              <a:rPr lang="fr-FR" sz="1600" b="1" dirty="0"/>
              <a:t>Pedro et sa trottinette</a:t>
            </a:r>
          </a:p>
          <a:p>
            <a:r>
              <a:rPr lang="fr-FR" sz="1600" dirty="0"/>
              <a:t>Diamètre de roue = 10 cm</a:t>
            </a:r>
          </a:p>
          <a:p>
            <a:r>
              <a:rPr lang="fr-FR" sz="1600" dirty="0"/>
              <a:t>Nombre de tours annoncé = 200</a:t>
            </a:r>
          </a:p>
          <a:p>
            <a:r>
              <a:rPr lang="fr-FR" sz="1600" dirty="0">
                <a:solidFill>
                  <a:srgbClr val="00B050"/>
                </a:solidFill>
              </a:rPr>
              <a:t>D = 40 x 10 x pi = 400 pi</a:t>
            </a:r>
          </a:p>
          <a:p>
            <a:r>
              <a:rPr lang="fr-FR" sz="1600" b="1" dirty="0"/>
              <a:t>Yanis et son VTT</a:t>
            </a:r>
          </a:p>
          <a:p>
            <a:r>
              <a:rPr lang="fr-FR" sz="1600" dirty="0"/>
              <a:t>Diamètre de roue = 65 cm</a:t>
            </a:r>
          </a:p>
          <a:p>
            <a:r>
              <a:rPr lang="fr-FR" sz="1600" dirty="0"/>
              <a:t>Nombre de tours annoncé = 25</a:t>
            </a:r>
          </a:p>
          <a:p>
            <a:r>
              <a:rPr lang="fr-FR" sz="1600" dirty="0">
                <a:solidFill>
                  <a:srgbClr val="00B050"/>
                </a:solidFill>
              </a:rPr>
              <a:t>D = 5 x 65 x pi = 325 pi</a:t>
            </a:r>
          </a:p>
          <a:p>
            <a:r>
              <a:rPr lang="fr-FR" sz="1600" b="1" dirty="0"/>
              <a:t>Olivia et son monocycle</a:t>
            </a:r>
          </a:p>
          <a:p>
            <a:r>
              <a:rPr lang="fr-FR" sz="1600" dirty="0"/>
              <a:t>Diamètre de roue = 35 cm</a:t>
            </a:r>
          </a:p>
          <a:p>
            <a:r>
              <a:rPr lang="fr-FR" sz="1600" dirty="0"/>
              <a:t>Nombre de tours annoncé = 50</a:t>
            </a:r>
          </a:p>
          <a:p>
            <a:r>
              <a:rPr lang="fr-FR" sz="1600" dirty="0">
                <a:solidFill>
                  <a:srgbClr val="00B050"/>
                </a:solidFill>
              </a:rPr>
              <a:t>D = 10 x 35 x pi = 350 pi</a:t>
            </a:r>
          </a:p>
          <a:p>
            <a:r>
              <a:rPr lang="fr-FR" sz="1600" b="1" dirty="0" err="1"/>
              <a:t>Ursulla</a:t>
            </a:r>
            <a:r>
              <a:rPr lang="fr-FR" sz="1600" b="1" dirty="0"/>
              <a:t> et son skateboard</a:t>
            </a:r>
          </a:p>
          <a:p>
            <a:r>
              <a:rPr lang="fr-FR" sz="1600" dirty="0"/>
              <a:t>Diamètre de roue = 6 cm</a:t>
            </a:r>
          </a:p>
          <a:p>
            <a:r>
              <a:rPr lang="fr-FR" sz="1600" dirty="0"/>
              <a:t>Nombre de tours annoncé = 330</a:t>
            </a:r>
          </a:p>
          <a:p>
            <a:r>
              <a:rPr lang="fr-FR" sz="1600" dirty="0">
                <a:solidFill>
                  <a:srgbClr val="00B050"/>
                </a:solidFill>
              </a:rPr>
              <a:t>D = 66 x 6 x pi = 396 pi</a:t>
            </a:r>
          </a:p>
          <a:p>
            <a:endParaRPr lang="fr-FR" sz="1600" dirty="0"/>
          </a:p>
          <a:p>
            <a:r>
              <a:rPr lang="fr-FR" sz="1600" dirty="0"/>
              <a:t>Classez dans l’ordre croissant les distances parcourues par les roues et notez dans le même ordre les initiales des prénoms de leur propriétaire :</a:t>
            </a:r>
          </a:p>
          <a:p>
            <a:pPr algn="ctr"/>
            <a:r>
              <a:rPr lang="fr-FR" sz="2400" dirty="0">
                <a:solidFill>
                  <a:srgbClr val="00B050"/>
                </a:solidFill>
              </a:rPr>
              <a:t>325 pi  &lt;  350 pi  &lt;  396 pi  &lt;  400 pi  &lt;  420 pi</a:t>
            </a:r>
          </a:p>
          <a:p>
            <a:pPr>
              <a:tabLst>
                <a:tab pos="898525" algn="l"/>
                <a:tab pos="1973263" algn="l"/>
                <a:tab pos="3048000" algn="l"/>
                <a:tab pos="4219575" algn="l"/>
                <a:tab pos="5294313" algn="l"/>
              </a:tabLst>
            </a:pPr>
            <a:r>
              <a:rPr lang="fr-FR" sz="5400" dirty="0">
                <a:solidFill>
                  <a:srgbClr val="00B050"/>
                </a:solidFill>
              </a:rPr>
              <a:t>	Y	O	U	P	I</a:t>
            </a:r>
          </a:p>
        </p:txBody>
      </p:sp>
      <p:cxnSp>
        <p:nvCxnSpPr>
          <p:cNvPr id="3" name="Connecteur droit 2">
            <a:extLst>
              <a:ext uri="{FF2B5EF4-FFF2-40B4-BE49-F238E27FC236}">
                <a16:creationId xmlns:a16="http://schemas.microsoft.com/office/drawing/2014/main" id="{256817B7-388A-4710-ABC1-0BB46A5FF2A3}"/>
              </a:ext>
            </a:extLst>
          </p:cNvPr>
          <p:cNvCxnSpPr/>
          <p:nvPr/>
        </p:nvCxnSpPr>
        <p:spPr>
          <a:xfrm>
            <a:off x="1069146" y="952851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3A8C714-3EF1-45FA-83FE-67768BA24AAD}"/>
              </a:ext>
            </a:extLst>
          </p:cNvPr>
          <p:cNvCxnSpPr/>
          <p:nvPr/>
        </p:nvCxnSpPr>
        <p:spPr>
          <a:xfrm>
            <a:off x="2178148" y="952851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2408851-691E-4AC4-AAAC-8176E5958E45}"/>
              </a:ext>
            </a:extLst>
          </p:cNvPr>
          <p:cNvCxnSpPr/>
          <p:nvPr/>
        </p:nvCxnSpPr>
        <p:spPr>
          <a:xfrm>
            <a:off x="3259016" y="952851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4B154EDD-3532-4DD1-BE18-81AAE26B95E9}"/>
              </a:ext>
            </a:extLst>
          </p:cNvPr>
          <p:cNvCxnSpPr/>
          <p:nvPr/>
        </p:nvCxnSpPr>
        <p:spPr>
          <a:xfrm>
            <a:off x="4325816" y="952851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26CBDD33-7EE1-4394-A265-8AE18505C7F8}"/>
              </a:ext>
            </a:extLst>
          </p:cNvPr>
          <p:cNvCxnSpPr/>
          <p:nvPr/>
        </p:nvCxnSpPr>
        <p:spPr>
          <a:xfrm>
            <a:off x="5392616" y="9528517"/>
            <a:ext cx="91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6" descr="RÃ©sultat de recherche d'images pour &quot;pi&quot;">
            <a:extLst>
              <a:ext uri="{FF2B5EF4-FFF2-40B4-BE49-F238E27FC236}">
                <a16:creationId xmlns:a16="http://schemas.microsoft.com/office/drawing/2014/main" id="{625A2D53-D8FD-4D62-84DF-875899F29913}"/>
              </a:ext>
            </a:extLst>
          </p:cNvPr>
          <p:cNvPicPr>
            <a:picLocks noChangeAspect="1" noChangeArrowheads="1"/>
          </p:cNvPicPr>
          <p:nvPr/>
        </p:nvPicPr>
        <p:blipFill>
          <a:blip r:embed="rId2" cstate="print"/>
          <a:srcRect/>
          <a:stretch>
            <a:fillRect/>
          </a:stretch>
        </p:blipFill>
        <p:spPr bwMode="auto">
          <a:xfrm>
            <a:off x="89152" y="123890"/>
            <a:ext cx="1314252" cy="1314252"/>
          </a:xfrm>
          <a:prstGeom prst="rect">
            <a:avLst/>
          </a:prstGeom>
          <a:noFill/>
        </p:spPr>
      </p:pic>
      <p:pic>
        <p:nvPicPr>
          <p:cNvPr id="2050" name="Picture 2" descr="RÃ©sultat de recherche d'images pour &quot;roue de vÃ©lo&quot;">
            <a:extLst>
              <a:ext uri="{FF2B5EF4-FFF2-40B4-BE49-F238E27FC236}">
                <a16:creationId xmlns:a16="http://schemas.microsoft.com/office/drawing/2014/main" id="{76A60C40-EFB0-4196-BB22-5D6BE55A92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5595" y="2941248"/>
            <a:ext cx="1674977" cy="16749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Ã©sultat de recherche d'images pour &quot;roue de vÃ©lo&quot;">
            <a:extLst>
              <a:ext uri="{FF2B5EF4-FFF2-40B4-BE49-F238E27FC236}">
                <a16:creationId xmlns:a16="http://schemas.microsoft.com/office/drawing/2014/main" id="{E4B95D3E-C3C9-414A-823D-AAB7DB7832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4307" y="5454999"/>
            <a:ext cx="632637" cy="11274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E05EDA7-C609-44C6-A25C-0E23DB3C9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516" y="4286202"/>
            <a:ext cx="2185958" cy="1233871"/>
          </a:xfrm>
          <a:prstGeom prst="rect">
            <a:avLst/>
          </a:prstGeom>
        </p:spPr>
      </p:pic>
      <p:pic>
        <p:nvPicPr>
          <p:cNvPr id="2056" name="Picture 8" descr="RÃ©sultat de recherche d'images pour &quot;vÃ©lo&quot;">
            <a:extLst>
              <a:ext uri="{FF2B5EF4-FFF2-40B4-BE49-F238E27FC236}">
                <a16:creationId xmlns:a16="http://schemas.microsoft.com/office/drawing/2014/main" id="{E2D6B9C9-B660-4EF6-87F8-1402AC4DB6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450" y="2322424"/>
            <a:ext cx="2160605" cy="13908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Ã©sultat de recherche d'images pour &quot;skateboard&quot;">
            <a:extLst>
              <a:ext uri="{FF2B5EF4-FFF2-40B4-BE49-F238E27FC236}">
                <a16:creationId xmlns:a16="http://schemas.microsoft.com/office/drawing/2014/main" id="{AE4C3C78-79E1-4C57-8AB8-F3C924ED11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9566" y="6828030"/>
            <a:ext cx="1794041" cy="8972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Ã©sultat de recherche d'images pour &quot;dessin trottinette&quot;">
            <a:extLst>
              <a:ext uri="{FF2B5EF4-FFF2-40B4-BE49-F238E27FC236}">
                <a16:creationId xmlns:a16="http://schemas.microsoft.com/office/drawing/2014/main" id="{916FDE77-9185-4D3E-853D-D6CF300C54E6}"/>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3275" y="3875387"/>
            <a:ext cx="746115" cy="89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6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10 : </a:t>
            </a:r>
            <a:r>
              <a:rPr lang="fr-FR" sz="2800" b="1" dirty="0" err="1">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Guiness</a:t>
            </a: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 Record</a:t>
            </a:r>
          </a:p>
        </p:txBody>
      </p:sp>
      <p:sp>
        <p:nvSpPr>
          <p:cNvPr id="4" name="ZoneTexte 3">
            <a:extLst>
              <a:ext uri="{FF2B5EF4-FFF2-40B4-BE49-F238E27FC236}">
                <a16:creationId xmlns:a16="http://schemas.microsoft.com/office/drawing/2014/main" id="{F5CB111E-D6BC-4F40-93E9-CE5F9AB04C96}"/>
              </a:ext>
            </a:extLst>
          </p:cNvPr>
          <p:cNvSpPr txBox="1"/>
          <p:nvPr/>
        </p:nvSpPr>
        <p:spPr>
          <a:xfrm>
            <a:off x="456196" y="2021308"/>
            <a:ext cx="6489353" cy="2246769"/>
          </a:xfrm>
          <a:prstGeom prst="rect">
            <a:avLst/>
          </a:prstGeom>
          <a:noFill/>
        </p:spPr>
        <p:txBody>
          <a:bodyPr wrap="square" rtlCol="0">
            <a:spAutoFit/>
          </a:bodyPr>
          <a:lstStyle/>
          <a:p>
            <a:pPr algn="just"/>
            <a:r>
              <a:rPr lang="fr-FR" sz="1600" dirty="0"/>
              <a:t>Le dernier record du monde du nombre de décimales de pi retenues et récitées, validé à ce jour, est détenu par l’indien </a:t>
            </a:r>
            <a:r>
              <a:rPr lang="fr-FR" sz="1600" b="1" i="1" dirty="0"/>
              <a:t>Suresh Kumar Sharma</a:t>
            </a:r>
            <a:r>
              <a:rPr lang="fr-FR" sz="1600" dirty="0"/>
              <a:t>.</a:t>
            </a:r>
          </a:p>
          <a:p>
            <a:pPr algn="just"/>
            <a:r>
              <a:rPr lang="fr-FR" sz="1600" dirty="0"/>
              <a:t>Il l’a réalisé le 21 octobre 2015 où Suresh a récité 70 030 décimales de pi en 62 100 secondes.</a:t>
            </a:r>
          </a:p>
          <a:p>
            <a:pPr algn="just"/>
            <a:endParaRPr lang="fr-FR" sz="600" dirty="0"/>
          </a:p>
          <a:p>
            <a:pPr algn="just"/>
            <a:r>
              <a:rPr lang="fr-FR" sz="1600" b="1" dirty="0"/>
              <a:t>1. </a:t>
            </a:r>
            <a:r>
              <a:rPr lang="fr-FR" sz="1600" dirty="0"/>
              <a:t>Combien de temps en heures et en minutes, cette récitation lui a-t-elle pris ?</a:t>
            </a:r>
          </a:p>
          <a:p>
            <a:pPr algn="just"/>
            <a:endParaRPr lang="fr-FR" sz="600" dirty="0"/>
          </a:p>
          <a:p>
            <a:pPr algn="just"/>
            <a:r>
              <a:rPr lang="fr-FR" sz="1600" b="1" dirty="0"/>
              <a:t>2. </a:t>
            </a:r>
            <a:r>
              <a:rPr lang="fr-FR" sz="1600" dirty="0"/>
              <a:t>Sachant que la grande aiguille de l’horloge mesure 1 dm, quelle distance la pointe de cette aiguille a-t-elle parcourue pendant ce record ? </a:t>
            </a:r>
          </a:p>
        </p:txBody>
      </p:sp>
      <p:pic>
        <p:nvPicPr>
          <p:cNvPr id="1026" name="Picture 2" descr="RÃ©sultat de recherche d'images pour &quot;horloge&quot;">
            <a:extLst>
              <a:ext uri="{FF2B5EF4-FFF2-40B4-BE49-F238E27FC236}">
                <a16:creationId xmlns:a16="http://schemas.microsoft.com/office/drawing/2014/main" id="{5F33A69D-4CED-430B-B0C2-2B5EA2D7E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045" y="4132697"/>
            <a:ext cx="4206649" cy="4206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Ã©sultat de recherche d'images pour &quot;pi&quot;">
            <a:extLst>
              <a:ext uri="{FF2B5EF4-FFF2-40B4-BE49-F238E27FC236}">
                <a16:creationId xmlns:a16="http://schemas.microsoft.com/office/drawing/2014/main" id="{2BEA792E-862D-45D3-9F5D-A675C2BBF71E}"/>
              </a:ext>
            </a:extLst>
          </p:cNvPr>
          <p:cNvPicPr>
            <a:picLocks noChangeAspect="1" noChangeArrowheads="1"/>
          </p:cNvPicPr>
          <p:nvPr/>
        </p:nvPicPr>
        <p:blipFill>
          <a:blip r:embed="rId3" cstate="print"/>
          <a:srcRect/>
          <a:stretch>
            <a:fillRect/>
          </a:stretch>
        </p:blipFill>
        <p:spPr bwMode="auto">
          <a:xfrm>
            <a:off x="89152" y="123890"/>
            <a:ext cx="1314252" cy="1314252"/>
          </a:xfrm>
          <a:prstGeom prst="rect">
            <a:avLst/>
          </a:prstGeom>
          <a:noFill/>
        </p:spPr>
      </p:pic>
      <p:sp>
        <p:nvSpPr>
          <p:cNvPr id="9" name="Rectangle 8">
            <a:extLst>
              <a:ext uri="{FF2B5EF4-FFF2-40B4-BE49-F238E27FC236}">
                <a16:creationId xmlns:a16="http://schemas.microsoft.com/office/drawing/2014/main" id="{6DA48644-B1B2-439B-A935-4F9AB0F9456A}"/>
              </a:ext>
            </a:extLst>
          </p:cNvPr>
          <p:cNvSpPr/>
          <p:nvPr/>
        </p:nvSpPr>
        <p:spPr>
          <a:xfrm>
            <a:off x="488514" y="8467594"/>
            <a:ext cx="6663847" cy="1803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27DC5EF-F081-4EFE-9527-1C3B74A5499C}"/>
              </a:ext>
            </a:extLst>
          </p:cNvPr>
          <p:cNvSpPr txBox="1"/>
          <p:nvPr/>
        </p:nvSpPr>
        <p:spPr>
          <a:xfrm>
            <a:off x="488516" y="8480120"/>
            <a:ext cx="5864158" cy="1569660"/>
          </a:xfrm>
          <a:prstGeom prst="rect">
            <a:avLst/>
          </a:prstGeom>
          <a:noFill/>
        </p:spPr>
        <p:txBody>
          <a:bodyPr wrap="square" rtlCol="0">
            <a:spAutoFit/>
          </a:bodyPr>
          <a:lstStyle/>
          <a:p>
            <a:r>
              <a:rPr lang="fr-FR" sz="1600" dirty="0"/>
              <a:t>Réponses :</a:t>
            </a:r>
          </a:p>
          <a:p>
            <a:pPr marL="342900" indent="-342900">
              <a:buAutoNum type="arabicParenR"/>
            </a:pPr>
            <a:r>
              <a:rPr lang="fr-FR" sz="1600" dirty="0">
                <a:solidFill>
                  <a:srgbClr val="00B050"/>
                </a:solidFill>
              </a:rPr>
              <a:t>62 100 s = 17 x 3600 s + 900 s = 17h + 15 x 60 s = 17 h + 15 min</a:t>
            </a:r>
          </a:p>
          <a:p>
            <a:pPr marL="342900" indent="-342900">
              <a:buAutoNum type="arabicParenR"/>
            </a:pPr>
            <a:endParaRPr lang="fr-FR" sz="1600" dirty="0">
              <a:solidFill>
                <a:srgbClr val="00B050"/>
              </a:solidFill>
            </a:endParaRPr>
          </a:p>
          <a:p>
            <a:pPr marL="342900" indent="-342900">
              <a:buAutoNum type="arabicParenR"/>
            </a:pPr>
            <a:r>
              <a:rPr lang="fr-FR" sz="1600" dirty="0">
                <a:solidFill>
                  <a:srgbClr val="00B050"/>
                </a:solidFill>
              </a:rPr>
              <a:t>17 tours entiers =&gt; 17 x 1 x 2 x pi </a:t>
            </a:r>
            <a:r>
              <a:rPr lang="fr-FR" sz="1600" dirty="0">
                <a:solidFill>
                  <a:srgbClr val="00B050"/>
                </a:solidFill>
                <a:sym typeface="Symbol" panose="05050102010706020507" pitchFamily="18" charset="2"/>
              </a:rPr>
              <a:t></a:t>
            </a:r>
            <a:r>
              <a:rPr lang="fr-FR" sz="1600" dirty="0">
                <a:solidFill>
                  <a:srgbClr val="00B050"/>
                </a:solidFill>
              </a:rPr>
              <a:t> 106,76</a:t>
            </a:r>
          </a:p>
          <a:p>
            <a:r>
              <a:rPr lang="fr-FR" sz="1600" dirty="0">
                <a:solidFill>
                  <a:srgbClr val="00B050"/>
                </a:solidFill>
              </a:rPr>
              <a:t>+ 1/4 de tour =&gt; 1 x 2 x pi : 4 </a:t>
            </a:r>
            <a:r>
              <a:rPr lang="fr-FR" sz="1600" dirty="0">
                <a:solidFill>
                  <a:srgbClr val="00B050"/>
                </a:solidFill>
                <a:sym typeface="Symbol" panose="05050102010706020507" pitchFamily="18" charset="2"/>
              </a:rPr>
              <a:t></a:t>
            </a:r>
            <a:r>
              <a:rPr lang="fr-FR" sz="1600" dirty="0">
                <a:solidFill>
                  <a:srgbClr val="00B050"/>
                </a:solidFill>
              </a:rPr>
              <a:t> 1,57</a:t>
            </a:r>
          </a:p>
          <a:p>
            <a:r>
              <a:rPr lang="fr-FR" sz="1600" dirty="0">
                <a:solidFill>
                  <a:srgbClr val="00B050"/>
                </a:solidFill>
              </a:rPr>
              <a:t>Soit 106,76 + 1,57 = 108,33 dm</a:t>
            </a:r>
          </a:p>
        </p:txBody>
      </p:sp>
    </p:spTree>
    <p:extLst>
      <p:ext uri="{BB962C8B-B14F-4D97-AF65-F5344CB8AC3E}">
        <p14:creationId xmlns:p14="http://schemas.microsoft.com/office/powerpoint/2010/main" val="297514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6" descr="RÃ©sultat de recherche d'images pour &quot;pi&quot;">
            <a:extLst>
              <a:ext uri="{FF2B5EF4-FFF2-40B4-BE49-F238E27FC236}">
                <a16:creationId xmlns:a16="http://schemas.microsoft.com/office/drawing/2014/main" id="{E41DEC0C-9377-4299-9EF7-C0950A5F3871}"/>
              </a:ext>
            </a:extLst>
          </p:cNvPr>
          <p:cNvPicPr>
            <a:picLocks noChangeAspect="1" noChangeArrowheads="1"/>
          </p:cNvPicPr>
          <p:nvPr/>
        </p:nvPicPr>
        <p:blipFill>
          <a:blip r:embed="rId3" cstate="print"/>
          <a:srcRect/>
          <a:stretch>
            <a:fillRect/>
          </a:stretch>
        </p:blipFill>
        <p:spPr bwMode="auto">
          <a:xfrm>
            <a:off x="89152" y="123890"/>
            <a:ext cx="1314252" cy="1314252"/>
          </a:xfrm>
          <a:prstGeom prst="rect">
            <a:avLst/>
          </a:prstGeom>
          <a:noFill/>
        </p:spPr>
      </p:pic>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1 : Jeu de </a:t>
            </a:r>
            <a:r>
              <a:rPr lang="fr-FR" sz="2800" b="1" dirty="0" err="1">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PIste</a:t>
            </a: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 pour les indices</a:t>
            </a:r>
          </a:p>
        </p:txBody>
      </p:sp>
      <p:pic>
        <p:nvPicPr>
          <p:cNvPr id="4" name="Image 3">
            <a:extLst>
              <a:ext uri="{FF2B5EF4-FFF2-40B4-BE49-F238E27FC236}">
                <a16:creationId xmlns:a16="http://schemas.microsoft.com/office/drawing/2014/main" id="{C141C43D-9AB8-47A1-AC35-922AE368A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77" y="2961733"/>
            <a:ext cx="1260000" cy="1260000"/>
          </a:xfrm>
          <a:prstGeom prst="rect">
            <a:avLst/>
          </a:prstGeom>
        </p:spPr>
      </p:pic>
      <p:pic>
        <p:nvPicPr>
          <p:cNvPr id="8" name="Image 7">
            <a:extLst>
              <a:ext uri="{FF2B5EF4-FFF2-40B4-BE49-F238E27FC236}">
                <a16:creationId xmlns:a16="http://schemas.microsoft.com/office/drawing/2014/main" id="{6C5C375A-21BD-4EA6-B0F4-69D037A0C9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4838" y="2961733"/>
            <a:ext cx="1260000" cy="1260000"/>
          </a:xfrm>
          <a:prstGeom prst="rect">
            <a:avLst/>
          </a:prstGeom>
        </p:spPr>
      </p:pic>
      <p:pic>
        <p:nvPicPr>
          <p:cNvPr id="14" name="Image 13">
            <a:extLst>
              <a:ext uri="{FF2B5EF4-FFF2-40B4-BE49-F238E27FC236}">
                <a16:creationId xmlns:a16="http://schemas.microsoft.com/office/drawing/2014/main" id="{4C2506A0-F550-404A-8A4D-E9F5A34072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0028" y="2961733"/>
            <a:ext cx="1260000" cy="1260000"/>
          </a:xfrm>
          <a:prstGeom prst="rect">
            <a:avLst/>
          </a:prstGeom>
        </p:spPr>
      </p:pic>
      <p:pic>
        <p:nvPicPr>
          <p:cNvPr id="20" name="Image 19">
            <a:extLst>
              <a:ext uri="{FF2B5EF4-FFF2-40B4-BE49-F238E27FC236}">
                <a16:creationId xmlns:a16="http://schemas.microsoft.com/office/drawing/2014/main" id="{BD1F6D46-A2B8-42F5-9588-7096554405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4839" y="5457992"/>
            <a:ext cx="1260000" cy="1260000"/>
          </a:xfrm>
          <a:prstGeom prst="rect">
            <a:avLst/>
          </a:prstGeom>
        </p:spPr>
      </p:pic>
      <p:pic>
        <p:nvPicPr>
          <p:cNvPr id="22" name="Image 21">
            <a:extLst>
              <a:ext uri="{FF2B5EF4-FFF2-40B4-BE49-F238E27FC236}">
                <a16:creationId xmlns:a16="http://schemas.microsoft.com/office/drawing/2014/main" id="{741EB181-C1DB-4EF1-B2F0-39FB7F7F25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1119" y="7984625"/>
            <a:ext cx="1327818" cy="1327818"/>
          </a:xfrm>
          <a:prstGeom prst="rect">
            <a:avLst/>
          </a:prstGeom>
        </p:spPr>
      </p:pic>
      <p:pic>
        <p:nvPicPr>
          <p:cNvPr id="24" name="Image 23">
            <a:extLst>
              <a:ext uri="{FF2B5EF4-FFF2-40B4-BE49-F238E27FC236}">
                <a16:creationId xmlns:a16="http://schemas.microsoft.com/office/drawing/2014/main" id="{26F9A8B5-3176-4EDD-BA4C-26908A74BF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3558" y="2961733"/>
            <a:ext cx="1260000" cy="1260000"/>
          </a:xfrm>
          <a:prstGeom prst="rect">
            <a:avLst/>
          </a:prstGeom>
        </p:spPr>
      </p:pic>
      <p:pic>
        <p:nvPicPr>
          <p:cNvPr id="31" name="Image 30">
            <a:extLst>
              <a:ext uri="{FF2B5EF4-FFF2-40B4-BE49-F238E27FC236}">
                <a16:creationId xmlns:a16="http://schemas.microsoft.com/office/drawing/2014/main" id="{3E9D6A89-BD6A-4E63-845C-79CA05505E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0284" y="4218740"/>
            <a:ext cx="1260000" cy="1260000"/>
          </a:xfrm>
          <a:prstGeom prst="rect">
            <a:avLst/>
          </a:prstGeom>
        </p:spPr>
      </p:pic>
      <p:pic>
        <p:nvPicPr>
          <p:cNvPr id="15361" name="Image 15360">
            <a:extLst>
              <a:ext uri="{FF2B5EF4-FFF2-40B4-BE49-F238E27FC236}">
                <a16:creationId xmlns:a16="http://schemas.microsoft.com/office/drawing/2014/main" id="{42074DBC-8A7E-4B3F-BE06-2FF53DC934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9115" y="6745370"/>
            <a:ext cx="1260000" cy="1260000"/>
          </a:xfrm>
          <a:prstGeom prst="rect">
            <a:avLst/>
          </a:prstGeom>
        </p:spPr>
      </p:pic>
      <p:pic>
        <p:nvPicPr>
          <p:cNvPr id="15363" name="Image 15362">
            <a:extLst>
              <a:ext uri="{FF2B5EF4-FFF2-40B4-BE49-F238E27FC236}">
                <a16:creationId xmlns:a16="http://schemas.microsoft.com/office/drawing/2014/main" id="{EC9C4328-D2B3-4D95-9F7E-544184A352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10283" y="5457992"/>
            <a:ext cx="1260000" cy="1260000"/>
          </a:xfrm>
          <a:prstGeom prst="rect">
            <a:avLst/>
          </a:prstGeom>
        </p:spPr>
      </p:pic>
      <p:pic>
        <p:nvPicPr>
          <p:cNvPr id="15365" name="Image 15364">
            <a:extLst>
              <a:ext uri="{FF2B5EF4-FFF2-40B4-BE49-F238E27FC236}">
                <a16:creationId xmlns:a16="http://schemas.microsoft.com/office/drawing/2014/main" id="{098BFA51-E8E6-42C1-8C77-F5CA4DE0B7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0283" y="6745370"/>
            <a:ext cx="1260000" cy="1260000"/>
          </a:xfrm>
          <a:prstGeom prst="rect">
            <a:avLst/>
          </a:prstGeom>
        </p:spPr>
      </p:pic>
      <p:pic>
        <p:nvPicPr>
          <p:cNvPr id="15367" name="Image 15366">
            <a:extLst>
              <a:ext uri="{FF2B5EF4-FFF2-40B4-BE49-F238E27FC236}">
                <a16:creationId xmlns:a16="http://schemas.microsoft.com/office/drawing/2014/main" id="{C028B794-076E-4D09-AD82-4AF6C61554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60565" y="2961733"/>
            <a:ext cx="1260000" cy="1260000"/>
          </a:xfrm>
          <a:prstGeom prst="rect">
            <a:avLst/>
          </a:prstGeom>
        </p:spPr>
      </p:pic>
      <p:pic>
        <p:nvPicPr>
          <p:cNvPr id="15371" name="Image 15370">
            <a:extLst>
              <a:ext uri="{FF2B5EF4-FFF2-40B4-BE49-F238E27FC236}">
                <a16:creationId xmlns:a16="http://schemas.microsoft.com/office/drawing/2014/main" id="{4FA0BC72-E62E-432B-9DBD-AA0FD9450E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30776" y="4138863"/>
            <a:ext cx="1339877" cy="1339877"/>
          </a:xfrm>
          <a:prstGeom prst="rect">
            <a:avLst/>
          </a:prstGeom>
        </p:spPr>
      </p:pic>
      <p:pic>
        <p:nvPicPr>
          <p:cNvPr id="15373" name="Image 15372">
            <a:extLst>
              <a:ext uri="{FF2B5EF4-FFF2-40B4-BE49-F238E27FC236}">
                <a16:creationId xmlns:a16="http://schemas.microsoft.com/office/drawing/2014/main" id="{A83A3068-A887-4544-9E78-9D008CC1DF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82649" y="7936499"/>
            <a:ext cx="1401972" cy="1401972"/>
          </a:xfrm>
          <a:prstGeom prst="rect">
            <a:avLst/>
          </a:prstGeom>
        </p:spPr>
      </p:pic>
      <p:sp>
        <p:nvSpPr>
          <p:cNvPr id="2" name="ZoneTexte 1">
            <a:extLst>
              <a:ext uri="{FF2B5EF4-FFF2-40B4-BE49-F238E27FC236}">
                <a16:creationId xmlns:a16="http://schemas.microsoft.com/office/drawing/2014/main" id="{8AE7BB71-E708-498E-9B61-7975591AAF60}"/>
              </a:ext>
            </a:extLst>
          </p:cNvPr>
          <p:cNvSpPr txBox="1"/>
          <p:nvPr/>
        </p:nvSpPr>
        <p:spPr>
          <a:xfrm>
            <a:off x="5601660" y="4264639"/>
            <a:ext cx="1344707" cy="707886"/>
          </a:xfrm>
          <a:prstGeom prst="rect">
            <a:avLst/>
          </a:prstGeom>
          <a:noFill/>
        </p:spPr>
        <p:txBody>
          <a:bodyPr wrap="square" rtlCol="0">
            <a:spAutoFit/>
          </a:bodyPr>
          <a:lstStyle/>
          <a:p>
            <a:r>
              <a:rPr lang="fr-FR" sz="1000" dirty="0">
                <a:solidFill>
                  <a:srgbClr val="00B050"/>
                </a:solidFill>
                <a:highlight>
                  <a:srgbClr val="00FF00"/>
                </a:highlight>
              </a:rPr>
              <a:t>Si vous étiez des Romains, vous trouveriez le premier indice en salle 401.</a:t>
            </a:r>
          </a:p>
        </p:txBody>
      </p:sp>
      <p:sp>
        <p:nvSpPr>
          <p:cNvPr id="21" name="ZoneTexte 20">
            <a:extLst>
              <a:ext uri="{FF2B5EF4-FFF2-40B4-BE49-F238E27FC236}">
                <a16:creationId xmlns:a16="http://schemas.microsoft.com/office/drawing/2014/main" id="{9A20DF22-A751-4B53-9072-9622DB847BD8}"/>
              </a:ext>
            </a:extLst>
          </p:cNvPr>
          <p:cNvSpPr txBox="1"/>
          <p:nvPr/>
        </p:nvSpPr>
        <p:spPr>
          <a:xfrm>
            <a:off x="645458" y="6868245"/>
            <a:ext cx="1397213" cy="553998"/>
          </a:xfrm>
          <a:prstGeom prst="rect">
            <a:avLst/>
          </a:prstGeom>
          <a:noFill/>
        </p:spPr>
        <p:txBody>
          <a:bodyPr wrap="square" rtlCol="0">
            <a:spAutoFit/>
          </a:bodyPr>
          <a:lstStyle/>
          <a:p>
            <a:pPr algn="r"/>
            <a:r>
              <a:rPr lang="fr-FR" sz="1000" dirty="0">
                <a:solidFill>
                  <a:srgbClr val="00B050"/>
                </a:solidFill>
                <a:highlight>
                  <a:srgbClr val="00FF00"/>
                </a:highlight>
              </a:rPr>
              <a:t>Le deuxième indice vous attend dans la salle de Shakespeare</a:t>
            </a:r>
          </a:p>
        </p:txBody>
      </p:sp>
      <p:sp>
        <p:nvSpPr>
          <p:cNvPr id="23" name="ZoneTexte 22">
            <a:extLst>
              <a:ext uri="{FF2B5EF4-FFF2-40B4-BE49-F238E27FC236}">
                <a16:creationId xmlns:a16="http://schemas.microsoft.com/office/drawing/2014/main" id="{937AB401-1E52-4959-BFF9-99DA681E6209}"/>
              </a:ext>
            </a:extLst>
          </p:cNvPr>
          <p:cNvSpPr txBox="1"/>
          <p:nvPr/>
        </p:nvSpPr>
        <p:spPr>
          <a:xfrm>
            <a:off x="5600379" y="5531223"/>
            <a:ext cx="1344707" cy="861774"/>
          </a:xfrm>
          <a:prstGeom prst="rect">
            <a:avLst/>
          </a:prstGeom>
          <a:noFill/>
        </p:spPr>
        <p:txBody>
          <a:bodyPr wrap="square" rtlCol="0">
            <a:spAutoFit/>
          </a:bodyPr>
          <a:lstStyle/>
          <a:p>
            <a:r>
              <a:rPr lang="fr-FR" sz="1000" dirty="0">
                <a:solidFill>
                  <a:srgbClr val="00B050"/>
                </a:solidFill>
                <a:highlight>
                  <a:srgbClr val="00FF00"/>
                </a:highlight>
              </a:rPr>
              <a:t>Pour le troisième indice, adressez-vous à une personne qui sait vous faire jouer avec les mots.</a:t>
            </a:r>
          </a:p>
        </p:txBody>
      </p:sp>
      <p:sp>
        <p:nvSpPr>
          <p:cNvPr id="25" name="ZoneTexte 24">
            <a:extLst>
              <a:ext uri="{FF2B5EF4-FFF2-40B4-BE49-F238E27FC236}">
                <a16:creationId xmlns:a16="http://schemas.microsoft.com/office/drawing/2014/main" id="{80669B48-D538-4CE4-9493-D7C404111646}"/>
              </a:ext>
            </a:extLst>
          </p:cNvPr>
          <p:cNvSpPr txBox="1"/>
          <p:nvPr/>
        </p:nvSpPr>
        <p:spPr>
          <a:xfrm>
            <a:off x="5615747" y="6845193"/>
            <a:ext cx="1507352" cy="707886"/>
          </a:xfrm>
          <a:prstGeom prst="rect">
            <a:avLst/>
          </a:prstGeom>
          <a:noFill/>
        </p:spPr>
        <p:txBody>
          <a:bodyPr wrap="square" rtlCol="0">
            <a:spAutoFit/>
          </a:bodyPr>
          <a:lstStyle/>
          <a:p>
            <a:r>
              <a:rPr lang="fr-FR" sz="1000" dirty="0">
                <a:solidFill>
                  <a:srgbClr val="00B050"/>
                </a:solidFill>
                <a:highlight>
                  <a:srgbClr val="00FF00"/>
                </a:highlight>
              </a:rPr>
              <a:t>Pour le quatrième indice, allez à la rencontre d’un professeur qui saura vous faire remonter le temps.</a:t>
            </a:r>
          </a:p>
        </p:txBody>
      </p:sp>
      <p:sp>
        <p:nvSpPr>
          <p:cNvPr id="26" name="ZoneTexte 25">
            <a:extLst>
              <a:ext uri="{FF2B5EF4-FFF2-40B4-BE49-F238E27FC236}">
                <a16:creationId xmlns:a16="http://schemas.microsoft.com/office/drawing/2014/main" id="{0D014DD8-0070-406E-8A42-B202E8E1572C}"/>
              </a:ext>
            </a:extLst>
          </p:cNvPr>
          <p:cNvSpPr txBox="1"/>
          <p:nvPr/>
        </p:nvSpPr>
        <p:spPr>
          <a:xfrm>
            <a:off x="3318224" y="2280877"/>
            <a:ext cx="954100" cy="707886"/>
          </a:xfrm>
          <a:prstGeom prst="rect">
            <a:avLst/>
          </a:prstGeom>
          <a:noFill/>
        </p:spPr>
        <p:txBody>
          <a:bodyPr wrap="square" rtlCol="0">
            <a:spAutoFit/>
          </a:bodyPr>
          <a:lstStyle/>
          <a:p>
            <a:pPr algn="ctr"/>
            <a:r>
              <a:rPr lang="fr-FR" sz="1000" dirty="0">
                <a:solidFill>
                  <a:srgbClr val="00B050"/>
                </a:solidFill>
              </a:rPr>
              <a:t>Aujourd’hui, c’est la fête d’un jour bien particulier.</a:t>
            </a:r>
          </a:p>
        </p:txBody>
      </p:sp>
      <p:sp>
        <p:nvSpPr>
          <p:cNvPr id="27" name="ZoneTexte 26">
            <a:extLst>
              <a:ext uri="{FF2B5EF4-FFF2-40B4-BE49-F238E27FC236}">
                <a16:creationId xmlns:a16="http://schemas.microsoft.com/office/drawing/2014/main" id="{EFAE7DE8-9F71-450D-AE3A-84993B35527F}"/>
              </a:ext>
            </a:extLst>
          </p:cNvPr>
          <p:cNvSpPr txBox="1"/>
          <p:nvPr/>
        </p:nvSpPr>
        <p:spPr>
          <a:xfrm>
            <a:off x="2164337" y="2610009"/>
            <a:ext cx="755595" cy="400110"/>
          </a:xfrm>
          <a:prstGeom prst="rect">
            <a:avLst/>
          </a:prstGeom>
          <a:noFill/>
        </p:spPr>
        <p:txBody>
          <a:bodyPr wrap="square" rtlCol="0">
            <a:spAutoFit/>
          </a:bodyPr>
          <a:lstStyle/>
          <a:p>
            <a:pPr algn="ctr"/>
            <a:r>
              <a:rPr lang="fr-FR" sz="1000" dirty="0">
                <a:solidFill>
                  <a:srgbClr val="00B050"/>
                </a:solidFill>
              </a:rPr>
              <a:t>Vous chauffez !</a:t>
            </a:r>
          </a:p>
        </p:txBody>
      </p:sp>
      <p:sp>
        <p:nvSpPr>
          <p:cNvPr id="28" name="ZoneTexte 27">
            <a:extLst>
              <a:ext uri="{FF2B5EF4-FFF2-40B4-BE49-F238E27FC236}">
                <a16:creationId xmlns:a16="http://schemas.microsoft.com/office/drawing/2014/main" id="{79AA80AA-A8FF-40B3-9E1A-DB372A97C7A1}"/>
              </a:ext>
            </a:extLst>
          </p:cNvPr>
          <p:cNvSpPr txBox="1"/>
          <p:nvPr/>
        </p:nvSpPr>
        <p:spPr>
          <a:xfrm>
            <a:off x="956663" y="2616412"/>
            <a:ext cx="755595" cy="400110"/>
          </a:xfrm>
          <a:prstGeom prst="rect">
            <a:avLst/>
          </a:prstGeom>
          <a:noFill/>
        </p:spPr>
        <p:txBody>
          <a:bodyPr wrap="square" rtlCol="0">
            <a:spAutoFit/>
          </a:bodyPr>
          <a:lstStyle/>
          <a:p>
            <a:pPr algn="ctr"/>
            <a:r>
              <a:rPr lang="fr-FR" sz="1000" dirty="0">
                <a:solidFill>
                  <a:srgbClr val="00B050"/>
                </a:solidFill>
              </a:rPr>
              <a:t>Essayez encore !</a:t>
            </a:r>
          </a:p>
        </p:txBody>
      </p:sp>
      <p:sp>
        <p:nvSpPr>
          <p:cNvPr id="29" name="ZoneTexte 28">
            <a:extLst>
              <a:ext uri="{FF2B5EF4-FFF2-40B4-BE49-F238E27FC236}">
                <a16:creationId xmlns:a16="http://schemas.microsoft.com/office/drawing/2014/main" id="{A73D7E27-B6C3-42B3-A198-F3854C15C190}"/>
              </a:ext>
            </a:extLst>
          </p:cNvPr>
          <p:cNvSpPr txBox="1"/>
          <p:nvPr/>
        </p:nvSpPr>
        <p:spPr>
          <a:xfrm>
            <a:off x="4645000" y="2416628"/>
            <a:ext cx="833716" cy="553998"/>
          </a:xfrm>
          <a:prstGeom prst="rect">
            <a:avLst/>
          </a:prstGeom>
          <a:noFill/>
        </p:spPr>
        <p:txBody>
          <a:bodyPr wrap="square" rtlCol="0">
            <a:spAutoFit/>
          </a:bodyPr>
          <a:lstStyle/>
          <a:p>
            <a:pPr algn="ctr"/>
            <a:r>
              <a:rPr lang="fr-FR" sz="1000" dirty="0">
                <a:solidFill>
                  <a:srgbClr val="00B050"/>
                </a:solidFill>
              </a:rPr>
              <a:t>Vous vous rapprochez du but !</a:t>
            </a:r>
          </a:p>
        </p:txBody>
      </p:sp>
      <p:sp>
        <p:nvSpPr>
          <p:cNvPr id="30" name="ZoneTexte 29">
            <a:extLst>
              <a:ext uri="{FF2B5EF4-FFF2-40B4-BE49-F238E27FC236}">
                <a16:creationId xmlns:a16="http://schemas.microsoft.com/office/drawing/2014/main" id="{58FC56A0-08A3-4F79-8047-19EBECF5FD07}"/>
              </a:ext>
            </a:extLst>
          </p:cNvPr>
          <p:cNvSpPr txBox="1"/>
          <p:nvPr/>
        </p:nvSpPr>
        <p:spPr>
          <a:xfrm>
            <a:off x="5905181" y="2547256"/>
            <a:ext cx="755595" cy="400110"/>
          </a:xfrm>
          <a:prstGeom prst="rect">
            <a:avLst/>
          </a:prstGeom>
          <a:noFill/>
        </p:spPr>
        <p:txBody>
          <a:bodyPr wrap="square" rtlCol="0">
            <a:spAutoFit/>
          </a:bodyPr>
          <a:lstStyle/>
          <a:p>
            <a:pPr algn="ctr"/>
            <a:r>
              <a:rPr lang="fr-FR" sz="1000" dirty="0">
                <a:solidFill>
                  <a:srgbClr val="00B050"/>
                </a:solidFill>
              </a:rPr>
              <a:t>Et pi c’est tout !</a:t>
            </a:r>
          </a:p>
        </p:txBody>
      </p:sp>
      <p:sp>
        <p:nvSpPr>
          <p:cNvPr id="32" name="ZoneTexte 31">
            <a:extLst>
              <a:ext uri="{FF2B5EF4-FFF2-40B4-BE49-F238E27FC236}">
                <a16:creationId xmlns:a16="http://schemas.microsoft.com/office/drawing/2014/main" id="{DAC834B3-7937-4B81-BF62-A2244B29E8A4}"/>
              </a:ext>
            </a:extLst>
          </p:cNvPr>
          <p:cNvSpPr txBox="1"/>
          <p:nvPr/>
        </p:nvSpPr>
        <p:spPr>
          <a:xfrm>
            <a:off x="960504" y="4322268"/>
            <a:ext cx="1043747" cy="400110"/>
          </a:xfrm>
          <a:prstGeom prst="rect">
            <a:avLst/>
          </a:prstGeom>
          <a:noFill/>
        </p:spPr>
        <p:txBody>
          <a:bodyPr wrap="square" rtlCol="0">
            <a:spAutoFit/>
          </a:bodyPr>
          <a:lstStyle/>
          <a:p>
            <a:pPr algn="r"/>
            <a:r>
              <a:rPr lang="fr-FR" sz="1000" dirty="0">
                <a:solidFill>
                  <a:srgbClr val="00B050"/>
                </a:solidFill>
              </a:rPr>
              <a:t>Que la force soit avec vous !</a:t>
            </a:r>
          </a:p>
        </p:txBody>
      </p:sp>
      <p:sp>
        <p:nvSpPr>
          <p:cNvPr id="33" name="ZoneTexte 32">
            <a:extLst>
              <a:ext uri="{FF2B5EF4-FFF2-40B4-BE49-F238E27FC236}">
                <a16:creationId xmlns:a16="http://schemas.microsoft.com/office/drawing/2014/main" id="{3FE9C6FD-A347-4DD4-BEA7-267DA470B1E5}"/>
              </a:ext>
            </a:extLst>
          </p:cNvPr>
          <p:cNvSpPr txBox="1"/>
          <p:nvPr/>
        </p:nvSpPr>
        <p:spPr>
          <a:xfrm>
            <a:off x="683879" y="5620870"/>
            <a:ext cx="1297321" cy="707886"/>
          </a:xfrm>
          <a:prstGeom prst="rect">
            <a:avLst/>
          </a:prstGeom>
          <a:noFill/>
        </p:spPr>
        <p:txBody>
          <a:bodyPr wrap="square" rtlCol="0">
            <a:spAutoFit/>
          </a:bodyPr>
          <a:lstStyle/>
          <a:p>
            <a:pPr algn="r"/>
            <a:r>
              <a:rPr lang="fr-FR" sz="1000" dirty="0">
                <a:solidFill>
                  <a:srgbClr val="00B050"/>
                </a:solidFill>
              </a:rPr>
              <a:t>Votre première mission consiste à récolter le maximum d’indices.</a:t>
            </a:r>
          </a:p>
        </p:txBody>
      </p:sp>
      <p:sp>
        <p:nvSpPr>
          <p:cNvPr id="34" name="ZoneTexte 33">
            <a:extLst>
              <a:ext uri="{FF2B5EF4-FFF2-40B4-BE49-F238E27FC236}">
                <a16:creationId xmlns:a16="http://schemas.microsoft.com/office/drawing/2014/main" id="{9A0311BB-7187-48D5-B26B-14ADC5B5605F}"/>
              </a:ext>
            </a:extLst>
          </p:cNvPr>
          <p:cNvSpPr txBox="1"/>
          <p:nvPr/>
        </p:nvSpPr>
        <p:spPr>
          <a:xfrm>
            <a:off x="1121870" y="8133548"/>
            <a:ext cx="1013012" cy="246221"/>
          </a:xfrm>
          <a:prstGeom prst="rect">
            <a:avLst/>
          </a:prstGeom>
          <a:noFill/>
        </p:spPr>
        <p:txBody>
          <a:bodyPr wrap="square" rtlCol="0">
            <a:spAutoFit/>
          </a:bodyPr>
          <a:lstStyle/>
          <a:p>
            <a:pPr algn="ctr"/>
            <a:r>
              <a:rPr lang="fr-FR" sz="1000" dirty="0" err="1">
                <a:solidFill>
                  <a:srgbClr val="00B050"/>
                </a:solidFill>
              </a:rPr>
              <a:t>HapPI</a:t>
            </a:r>
            <a:r>
              <a:rPr lang="fr-FR" sz="1000" dirty="0">
                <a:solidFill>
                  <a:srgbClr val="00B050"/>
                </a:solidFill>
              </a:rPr>
              <a:t> Pi-Day !</a:t>
            </a:r>
          </a:p>
        </p:txBody>
      </p:sp>
      <p:sp>
        <p:nvSpPr>
          <p:cNvPr id="35" name="ZoneTexte 34">
            <a:extLst>
              <a:ext uri="{FF2B5EF4-FFF2-40B4-BE49-F238E27FC236}">
                <a16:creationId xmlns:a16="http://schemas.microsoft.com/office/drawing/2014/main" id="{18F97906-AEA9-49A0-BDA0-1165841ACEF9}"/>
              </a:ext>
            </a:extLst>
          </p:cNvPr>
          <p:cNvSpPr txBox="1"/>
          <p:nvPr/>
        </p:nvSpPr>
        <p:spPr>
          <a:xfrm>
            <a:off x="5559399" y="8141232"/>
            <a:ext cx="1094974" cy="553998"/>
          </a:xfrm>
          <a:prstGeom prst="rect">
            <a:avLst/>
          </a:prstGeom>
          <a:noFill/>
        </p:spPr>
        <p:txBody>
          <a:bodyPr wrap="square" rtlCol="0">
            <a:spAutoFit/>
          </a:bodyPr>
          <a:lstStyle/>
          <a:p>
            <a:r>
              <a:rPr lang="fr-FR" sz="1000" dirty="0">
                <a:solidFill>
                  <a:srgbClr val="00B050"/>
                </a:solidFill>
              </a:rPr>
              <a:t>A vos marques ? </a:t>
            </a:r>
          </a:p>
          <a:p>
            <a:r>
              <a:rPr lang="fr-FR" sz="1000" dirty="0">
                <a:solidFill>
                  <a:srgbClr val="00B050"/>
                </a:solidFill>
              </a:rPr>
              <a:t>Prêts ! </a:t>
            </a:r>
          </a:p>
          <a:p>
            <a:r>
              <a:rPr lang="fr-FR" sz="1000" dirty="0">
                <a:solidFill>
                  <a:srgbClr val="00B050"/>
                </a:solidFill>
              </a:rPr>
              <a:t>Partez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2 : A propos du Pi-Day</a:t>
            </a:r>
          </a:p>
        </p:txBody>
      </p:sp>
      <p:grpSp>
        <p:nvGrpSpPr>
          <p:cNvPr id="30" name="Groupe 29">
            <a:extLst>
              <a:ext uri="{FF2B5EF4-FFF2-40B4-BE49-F238E27FC236}">
                <a16:creationId xmlns:a16="http://schemas.microsoft.com/office/drawing/2014/main" id="{AD9D35F1-4A25-4BBC-9B26-AD1B7142DB14}"/>
              </a:ext>
            </a:extLst>
          </p:cNvPr>
          <p:cNvGrpSpPr/>
          <p:nvPr/>
        </p:nvGrpSpPr>
        <p:grpSpPr>
          <a:xfrm>
            <a:off x="601580" y="2385893"/>
            <a:ext cx="2700000" cy="1800000"/>
            <a:chOff x="786063" y="5630779"/>
            <a:chExt cx="2700000" cy="1800000"/>
          </a:xfrm>
        </p:grpSpPr>
        <p:sp>
          <p:nvSpPr>
            <p:cNvPr id="31" name="ZoneTexte 30">
              <a:extLst>
                <a:ext uri="{FF2B5EF4-FFF2-40B4-BE49-F238E27FC236}">
                  <a16:creationId xmlns:a16="http://schemas.microsoft.com/office/drawing/2014/main" id="{F91EB25D-365B-4296-851A-F9EF51018719}"/>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1</a:t>
              </a:r>
            </a:p>
          </p:txBody>
        </p:sp>
        <p:sp>
          <p:nvSpPr>
            <p:cNvPr id="32" name="Rectangle 31">
              <a:extLst>
                <a:ext uri="{FF2B5EF4-FFF2-40B4-BE49-F238E27FC236}">
                  <a16:creationId xmlns:a16="http://schemas.microsoft.com/office/drawing/2014/main" id="{15B8DAF7-71BB-4D10-9337-1F5585AA3DD2}"/>
                </a:ext>
              </a:extLst>
            </p:cNvPr>
            <p:cNvSpPr/>
            <p:nvPr/>
          </p:nvSpPr>
          <p:spPr>
            <a:xfrm>
              <a:off x="786063" y="5630779"/>
              <a:ext cx="2700000"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3A0529FD-7454-4F98-B111-F25D17FEBC8D}"/>
              </a:ext>
            </a:extLst>
          </p:cNvPr>
          <p:cNvGrpSpPr/>
          <p:nvPr/>
        </p:nvGrpSpPr>
        <p:grpSpPr>
          <a:xfrm>
            <a:off x="601580" y="4428670"/>
            <a:ext cx="2700000" cy="1800000"/>
            <a:chOff x="786063" y="4352470"/>
            <a:chExt cx="2700000" cy="1800000"/>
          </a:xfrm>
        </p:grpSpPr>
        <p:grpSp>
          <p:nvGrpSpPr>
            <p:cNvPr id="14" name="Groupe 13">
              <a:extLst>
                <a:ext uri="{FF2B5EF4-FFF2-40B4-BE49-F238E27FC236}">
                  <a16:creationId xmlns:a16="http://schemas.microsoft.com/office/drawing/2014/main" id="{1AF5F03B-3D12-402E-B23A-A6AC4C28F86E}"/>
                </a:ext>
              </a:extLst>
            </p:cNvPr>
            <p:cNvGrpSpPr/>
            <p:nvPr/>
          </p:nvGrpSpPr>
          <p:grpSpPr>
            <a:xfrm>
              <a:off x="786063" y="4352470"/>
              <a:ext cx="2700000" cy="1800000"/>
              <a:chOff x="786063" y="5630779"/>
              <a:chExt cx="2700000" cy="1800000"/>
            </a:xfrm>
          </p:grpSpPr>
          <p:sp>
            <p:nvSpPr>
              <p:cNvPr id="5" name="ZoneTexte 4">
                <a:extLst>
                  <a:ext uri="{FF2B5EF4-FFF2-40B4-BE49-F238E27FC236}">
                    <a16:creationId xmlns:a16="http://schemas.microsoft.com/office/drawing/2014/main" id="{0CDA6C53-BE16-4E4A-BCFA-19B5EBBF29FA}"/>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2</a:t>
                </a:r>
              </a:p>
            </p:txBody>
          </p:sp>
          <p:sp>
            <p:nvSpPr>
              <p:cNvPr id="9" name="Rectangle 8">
                <a:extLst>
                  <a:ext uri="{FF2B5EF4-FFF2-40B4-BE49-F238E27FC236}">
                    <a16:creationId xmlns:a16="http://schemas.microsoft.com/office/drawing/2014/main" id="{C71EEEAF-6C53-4216-A315-9704CCE25309}"/>
                  </a:ext>
                </a:extLst>
              </p:cNvPr>
              <p:cNvSpPr/>
              <p:nvPr/>
            </p:nvSpPr>
            <p:spPr>
              <a:xfrm>
                <a:off x="786063" y="5630779"/>
                <a:ext cx="2700000"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Picture 2" descr="RÃ©sultat de recherche d'images pour &quot;drapeau anglais&quot;">
              <a:extLst>
                <a:ext uri="{FF2B5EF4-FFF2-40B4-BE49-F238E27FC236}">
                  <a16:creationId xmlns:a16="http://schemas.microsoft.com/office/drawing/2014/main" id="{4AF864C1-B205-44A9-8752-B85039D367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220" y="4434796"/>
              <a:ext cx="753938" cy="535296"/>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B615CF14-F461-4BAE-A920-ABACF7C9FE5B}"/>
                </a:ext>
              </a:extLst>
            </p:cNvPr>
            <p:cNvSpPr txBox="1"/>
            <p:nvPr/>
          </p:nvSpPr>
          <p:spPr>
            <a:xfrm>
              <a:off x="807069" y="5915064"/>
              <a:ext cx="1941534" cy="215444"/>
            </a:xfrm>
            <a:prstGeom prst="rect">
              <a:avLst/>
            </a:prstGeom>
            <a:noFill/>
          </p:spPr>
          <p:txBody>
            <a:bodyPr wrap="square" rtlCol="0">
              <a:spAutoFit/>
            </a:bodyPr>
            <a:lstStyle/>
            <a:p>
              <a:r>
                <a:rPr lang="fr-FR" sz="800" i="1" dirty="0">
                  <a:solidFill>
                    <a:srgbClr val="FF0000"/>
                  </a:solidFill>
                </a:rPr>
                <a:t>Photo d’une tarte avec pi</a:t>
              </a:r>
            </a:p>
          </p:txBody>
        </p:sp>
      </p:grpSp>
      <p:grpSp>
        <p:nvGrpSpPr>
          <p:cNvPr id="12" name="Groupe 11">
            <a:extLst>
              <a:ext uri="{FF2B5EF4-FFF2-40B4-BE49-F238E27FC236}">
                <a16:creationId xmlns:a16="http://schemas.microsoft.com/office/drawing/2014/main" id="{47624939-E5E2-4E65-A24C-B1F1F65DEF5F}"/>
              </a:ext>
            </a:extLst>
          </p:cNvPr>
          <p:cNvGrpSpPr/>
          <p:nvPr/>
        </p:nvGrpSpPr>
        <p:grpSpPr>
          <a:xfrm>
            <a:off x="601580" y="6449747"/>
            <a:ext cx="2700000" cy="1800000"/>
            <a:chOff x="786063" y="6317091"/>
            <a:chExt cx="2700000" cy="1800000"/>
          </a:xfrm>
        </p:grpSpPr>
        <p:grpSp>
          <p:nvGrpSpPr>
            <p:cNvPr id="35" name="Groupe 34">
              <a:extLst>
                <a:ext uri="{FF2B5EF4-FFF2-40B4-BE49-F238E27FC236}">
                  <a16:creationId xmlns:a16="http://schemas.microsoft.com/office/drawing/2014/main" id="{868281B0-C955-4050-B334-0D7ADB475F56}"/>
                </a:ext>
              </a:extLst>
            </p:cNvPr>
            <p:cNvGrpSpPr/>
            <p:nvPr/>
          </p:nvGrpSpPr>
          <p:grpSpPr>
            <a:xfrm>
              <a:off x="786063" y="6317091"/>
              <a:ext cx="2700000" cy="1800000"/>
              <a:chOff x="786063" y="5630779"/>
              <a:chExt cx="2700000" cy="1800000"/>
            </a:xfrm>
          </p:grpSpPr>
          <p:sp>
            <p:nvSpPr>
              <p:cNvPr id="36" name="ZoneTexte 35">
                <a:extLst>
                  <a:ext uri="{FF2B5EF4-FFF2-40B4-BE49-F238E27FC236}">
                    <a16:creationId xmlns:a16="http://schemas.microsoft.com/office/drawing/2014/main" id="{CC18C497-111F-4769-BA60-B6534FE82101}"/>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3</a:t>
                </a:r>
              </a:p>
            </p:txBody>
          </p:sp>
          <p:sp>
            <p:nvSpPr>
              <p:cNvPr id="37" name="Rectangle 36">
                <a:extLst>
                  <a:ext uri="{FF2B5EF4-FFF2-40B4-BE49-F238E27FC236}">
                    <a16:creationId xmlns:a16="http://schemas.microsoft.com/office/drawing/2014/main" id="{3F858496-E15F-409F-BD54-52FB8A8E5E21}"/>
                  </a:ext>
                </a:extLst>
              </p:cNvPr>
              <p:cNvSpPr/>
              <p:nvPr/>
            </p:nvSpPr>
            <p:spPr>
              <a:xfrm>
                <a:off x="786063" y="5630779"/>
                <a:ext cx="2700000"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148" name="Picture 4" descr="RÃ©sultat de recherche d'images pour &quot;maths&quot;">
              <a:extLst>
                <a:ext uri="{FF2B5EF4-FFF2-40B4-BE49-F238E27FC236}">
                  <a16:creationId xmlns:a16="http://schemas.microsoft.com/office/drawing/2014/main" id="{B36733B7-6839-4EA2-A39A-2424A6F43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914401" y="6413198"/>
              <a:ext cx="1187116" cy="29758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D927377C-A1BC-4342-BAF0-10D7F421F80C}"/>
                </a:ext>
              </a:extLst>
            </p:cNvPr>
            <p:cNvSpPr txBox="1"/>
            <p:nvPr/>
          </p:nvSpPr>
          <p:spPr>
            <a:xfrm>
              <a:off x="807069" y="7865000"/>
              <a:ext cx="1941534" cy="215444"/>
            </a:xfrm>
            <a:prstGeom prst="rect">
              <a:avLst/>
            </a:prstGeom>
            <a:noFill/>
          </p:spPr>
          <p:txBody>
            <a:bodyPr wrap="square" rtlCol="0">
              <a:spAutoFit/>
            </a:bodyPr>
            <a:lstStyle/>
            <a:p>
              <a:r>
                <a:rPr lang="fr-FR" sz="800" i="1" dirty="0">
                  <a:solidFill>
                    <a:srgbClr val="FF0000"/>
                  </a:solidFill>
                </a:rPr>
                <a:t>Photo d’une pizza partagée en septième</a:t>
              </a:r>
            </a:p>
          </p:txBody>
        </p:sp>
      </p:grpSp>
      <p:pic>
        <p:nvPicPr>
          <p:cNvPr id="26" name="Picture 6" descr="RÃ©sultat de recherche d'images pour &quot;pi&quot;">
            <a:extLst>
              <a:ext uri="{FF2B5EF4-FFF2-40B4-BE49-F238E27FC236}">
                <a16:creationId xmlns:a16="http://schemas.microsoft.com/office/drawing/2014/main" id="{1CF0272F-AD67-43E5-9084-64C8994057DE}"/>
              </a:ext>
            </a:extLst>
          </p:cNvPr>
          <p:cNvPicPr>
            <a:picLocks noChangeAspect="1" noChangeArrowheads="1"/>
          </p:cNvPicPr>
          <p:nvPr/>
        </p:nvPicPr>
        <p:blipFill>
          <a:blip r:embed="rId4" cstate="print"/>
          <a:srcRect/>
          <a:stretch>
            <a:fillRect/>
          </a:stretch>
        </p:blipFill>
        <p:spPr bwMode="auto">
          <a:xfrm>
            <a:off x="89152" y="123890"/>
            <a:ext cx="1314252" cy="1314252"/>
          </a:xfrm>
          <a:prstGeom prst="rect">
            <a:avLst/>
          </a:prstGeom>
          <a:noFill/>
        </p:spPr>
      </p:pic>
      <p:sp>
        <p:nvSpPr>
          <p:cNvPr id="28" name="ZoneTexte 27">
            <a:extLst>
              <a:ext uri="{FF2B5EF4-FFF2-40B4-BE49-F238E27FC236}">
                <a16:creationId xmlns:a16="http://schemas.microsoft.com/office/drawing/2014/main" id="{E0118597-0105-4EB5-8E06-633ED244EA35}"/>
              </a:ext>
            </a:extLst>
          </p:cNvPr>
          <p:cNvSpPr txBox="1"/>
          <p:nvPr/>
        </p:nvSpPr>
        <p:spPr>
          <a:xfrm>
            <a:off x="446758" y="1563330"/>
            <a:ext cx="6793557" cy="584775"/>
          </a:xfrm>
          <a:prstGeom prst="rect">
            <a:avLst/>
          </a:prstGeom>
          <a:noFill/>
        </p:spPr>
        <p:txBody>
          <a:bodyPr wrap="square" rtlCol="0">
            <a:spAutoFit/>
          </a:bodyPr>
          <a:lstStyle/>
          <a:p>
            <a:r>
              <a:rPr lang="fr-FR" sz="1600" dirty="0"/>
              <a:t>Depuis 2012, on célèbre la semaine des mathématiques, la semaine du 14 mars, qui est le jour dédié à Pi dans le monde entier.</a:t>
            </a:r>
          </a:p>
        </p:txBody>
      </p:sp>
      <p:grpSp>
        <p:nvGrpSpPr>
          <p:cNvPr id="8" name="Groupe 7">
            <a:extLst>
              <a:ext uri="{FF2B5EF4-FFF2-40B4-BE49-F238E27FC236}">
                <a16:creationId xmlns:a16="http://schemas.microsoft.com/office/drawing/2014/main" id="{CB62433C-C8F9-436F-A367-63B5745FA7DF}"/>
              </a:ext>
            </a:extLst>
          </p:cNvPr>
          <p:cNvGrpSpPr/>
          <p:nvPr/>
        </p:nvGrpSpPr>
        <p:grpSpPr>
          <a:xfrm>
            <a:off x="3450002" y="4428670"/>
            <a:ext cx="3542065" cy="2074629"/>
            <a:chOff x="3616724" y="5664237"/>
            <a:chExt cx="3542065" cy="2074629"/>
          </a:xfrm>
        </p:grpSpPr>
        <p:sp>
          <p:nvSpPr>
            <p:cNvPr id="29" name="Rectangle 28">
              <a:extLst>
                <a:ext uri="{FF2B5EF4-FFF2-40B4-BE49-F238E27FC236}">
                  <a16:creationId xmlns:a16="http://schemas.microsoft.com/office/drawing/2014/main" id="{65F9FC19-85AF-430F-BE26-C29C5F6C8EBA}"/>
                </a:ext>
              </a:extLst>
            </p:cNvPr>
            <p:cNvSpPr/>
            <p:nvPr/>
          </p:nvSpPr>
          <p:spPr>
            <a:xfrm>
              <a:off x="3616724" y="5664237"/>
              <a:ext cx="3542065"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E7159905-898B-4CB3-ADC1-917C8BF7DFD6}"/>
                </a:ext>
              </a:extLst>
            </p:cNvPr>
            <p:cNvSpPr txBox="1"/>
            <p:nvPr/>
          </p:nvSpPr>
          <p:spPr>
            <a:xfrm>
              <a:off x="3616726" y="5676763"/>
              <a:ext cx="3527652" cy="2062103"/>
            </a:xfrm>
            <a:prstGeom prst="rect">
              <a:avLst/>
            </a:prstGeom>
            <a:noFill/>
          </p:spPr>
          <p:txBody>
            <a:bodyPr wrap="square" rtlCol="0">
              <a:spAutoFit/>
            </a:bodyPr>
            <a:lstStyle/>
            <a:p>
              <a:r>
                <a:rPr lang="fr-FR" sz="1600" b="1" dirty="0"/>
                <a:t>2. </a:t>
              </a:r>
              <a:r>
                <a:rPr lang="fr-FR" sz="1600" dirty="0"/>
                <a:t>Quels plats sont cuisinés pour fêter le pi-</a:t>
              </a:r>
              <a:r>
                <a:rPr lang="fr-FR" sz="1600" dirty="0" err="1"/>
                <a:t>day</a:t>
              </a:r>
              <a:r>
                <a:rPr lang="fr-FR" sz="1600" dirty="0"/>
                <a:t> ? </a:t>
              </a:r>
              <a:r>
                <a:rPr lang="fr-FR" sz="1600" dirty="0" err="1"/>
                <a:t>Why</a:t>
              </a:r>
              <a:r>
                <a:rPr lang="fr-FR" sz="1600" dirty="0"/>
                <a:t> ?</a:t>
              </a:r>
            </a:p>
            <a:p>
              <a:r>
                <a:rPr lang="fr-FR" sz="1600" dirty="0">
                  <a:solidFill>
                    <a:srgbClr val="00B050"/>
                  </a:solidFill>
                </a:rPr>
                <a:t>Lors du pi-</a:t>
              </a:r>
              <a:r>
                <a:rPr lang="fr-FR" sz="1600" dirty="0" err="1">
                  <a:solidFill>
                    <a:srgbClr val="00B050"/>
                  </a:solidFill>
                </a:rPr>
                <a:t>day</a:t>
              </a:r>
              <a:r>
                <a:rPr lang="fr-FR" sz="1600" dirty="0">
                  <a:solidFill>
                    <a:srgbClr val="00B050"/>
                  </a:solidFill>
                </a:rPr>
                <a:t>, on cuisine souvent des tartes ou des pizzas.</a:t>
              </a:r>
            </a:p>
            <a:p>
              <a:r>
                <a:rPr lang="fr-FR" sz="1600" dirty="0">
                  <a:solidFill>
                    <a:srgbClr val="00B050"/>
                  </a:solidFill>
                </a:rPr>
                <a:t>Les tartes car en anglais tarte se traduit par « pie ». Les pizzas car ça commence par « Pi ».</a:t>
              </a:r>
            </a:p>
            <a:p>
              <a:endParaRPr lang="fr-FR" sz="1600" dirty="0"/>
            </a:p>
          </p:txBody>
        </p:sp>
      </p:grpSp>
      <p:grpSp>
        <p:nvGrpSpPr>
          <p:cNvPr id="39" name="Groupe 38">
            <a:extLst>
              <a:ext uri="{FF2B5EF4-FFF2-40B4-BE49-F238E27FC236}">
                <a16:creationId xmlns:a16="http://schemas.microsoft.com/office/drawing/2014/main" id="{FC7ADBBD-B8E8-4B7C-B935-61D0AC3F7B17}"/>
              </a:ext>
            </a:extLst>
          </p:cNvPr>
          <p:cNvGrpSpPr/>
          <p:nvPr/>
        </p:nvGrpSpPr>
        <p:grpSpPr>
          <a:xfrm>
            <a:off x="3444273" y="6449747"/>
            <a:ext cx="3547794" cy="2074629"/>
            <a:chOff x="3616724" y="5664237"/>
            <a:chExt cx="3547794" cy="2074629"/>
          </a:xfrm>
        </p:grpSpPr>
        <p:sp>
          <p:nvSpPr>
            <p:cNvPr id="40" name="Rectangle 39">
              <a:extLst>
                <a:ext uri="{FF2B5EF4-FFF2-40B4-BE49-F238E27FC236}">
                  <a16:creationId xmlns:a16="http://schemas.microsoft.com/office/drawing/2014/main" id="{3388210C-DF39-4D71-A005-73B06FCFC826}"/>
                </a:ext>
              </a:extLst>
            </p:cNvPr>
            <p:cNvSpPr/>
            <p:nvPr/>
          </p:nvSpPr>
          <p:spPr>
            <a:xfrm>
              <a:off x="3616724" y="5664237"/>
              <a:ext cx="3542065"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31D5507B-FD39-418B-86E0-BB79828FB6A0}"/>
                </a:ext>
              </a:extLst>
            </p:cNvPr>
            <p:cNvSpPr txBox="1"/>
            <p:nvPr/>
          </p:nvSpPr>
          <p:spPr>
            <a:xfrm>
              <a:off x="3616726" y="5676763"/>
              <a:ext cx="3547792" cy="2062103"/>
            </a:xfrm>
            <a:prstGeom prst="rect">
              <a:avLst/>
            </a:prstGeom>
            <a:noFill/>
          </p:spPr>
          <p:txBody>
            <a:bodyPr wrap="square" rtlCol="0">
              <a:spAutoFit/>
            </a:bodyPr>
            <a:lstStyle/>
            <a:p>
              <a:r>
                <a:rPr lang="fr-FR" sz="1600" b="1" dirty="0"/>
                <a:t>3. </a:t>
              </a:r>
              <a:r>
                <a:rPr lang="fr-FR" sz="1600" dirty="0"/>
                <a:t>Le 22 juillet avait aussi été une date pressentie pour fêter Pi ? Pourquoi ?</a:t>
              </a:r>
            </a:p>
            <a:p>
              <a:r>
                <a:rPr lang="fr-FR" sz="1600" dirty="0">
                  <a:solidFill>
                    <a:srgbClr val="00B050"/>
                  </a:solidFill>
                </a:rPr>
                <a:t>Le 22 juillet peut s’écrire 22/7. Cette fois-ci, on va considérer cette date comme une fraction et une approximation de la fraction 22/7 est 3,14.</a:t>
              </a:r>
            </a:p>
            <a:p>
              <a:endParaRPr lang="fr-FR" sz="1600" dirty="0"/>
            </a:p>
          </p:txBody>
        </p:sp>
      </p:grpSp>
      <p:grpSp>
        <p:nvGrpSpPr>
          <p:cNvPr id="42" name="Groupe 41">
            <a:extLst>
              <a:ext uri="{FF2B5EF4-FFF2-40B4-BE49-F238E27FC236}">
                <a16:creationId xmlns:a16="http://schemas.microsoft.com/office/drawing/2014/main" id="{A7E823D9-5538-43F0-8A8A-0F436541964B}"/>
              </a:ext>
            </a:extLst>
          </p:cNvPr>
          <p:cNvGrpSpPr/>
          <p:nvPr/>
        </p:nvGrpSpPr>
        <p:grpSpPr>
          <a:xfrm>
            <a:off x="3450002" y="2385893"/>
            <a:ext cx="3542065" cy="1800000"/>
            <a:chOff x="3616724" y="5664237"/>
            <a:chExt cx="3542065" cy="1800000"/>
          </a:xfrm>
        </p:grpSpPr>
        <p:sp>
          <p:nvSpPr>
            <p:cNvPr id="43" name="Rectangle 42">
              <a:extLst>
                <a:ext uri="{FF2B5EF4-FFF2-40B4-BE49-F238E27FC236}">
                  <a16:creationId xmlns:a16="http://schemas.microsoft.com/office/drawing/2014/main" id="{B5400E62-8010-471B-83D0-B452B90DCFD1}"/>
                </a:ext>
              </a:extLst>
            </p:cNvPr>
            <p:cNvSpPr/>
            <p:nvPr/>
          </p:nvSpPr>
          <p:spPr>
            <a:xfrm>
              <a:off x="3616724" y="5664237"/>
              <a:ext cx="3542065"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0E2CE7DE-4961-4547-8F86-C8048B57C289}"/>
                </a:ext>
              </a:extLst>
            </p:cNvPr>
            <p:cNvSpPr txBox="1"/>
            <p:nvPr/>
          </p:nvSpPr>
          <p:spPr>
            <a:xfrm>
              <a:off x="3616726" y="5676763"/>
              <a:ext cx="3531662" cy="1323439"/>
            </a:xfrm>
            <a:prstGeom prst="rect">
              <a:avLst/>
            </a:prstGeom>
            <a:noFill/>
          </p:spPr>
          <p:txBody>
            <a:bodyPr wrap="square" rtlCol="0">
              <a:spAutoFit/>
            </a:bodyPr>
            <a:lstStyle/>
            <a:p>
              <a:r>
                <a:rPr lang="fr-FR" sz="1600" b="1" dirty="0"/>
                <a:t>1. </a:t>
              </a:r>
              <a:r>
                <a:rPr lang="fr-FR" sz="1600" dirty="0"/>
                <a:t>Pourquoi le 14 mars est-il choisi pour fêter le nombre pi ?</a:t>
              </a:r>
            </a:p>
            <a:p>
              <a:r>
                <a:rPr lang="fr-FR" sz="1600" dirty="0">
                  <a:solidFill>
                    <a:srgbClr val="00B050"/>
                  </a:solidFill>
                </a:rPr>
                <a:t>Dans les pays anglo-saxons, le 14 mars s’écrit 3/14 ce qui reprend les trois premiers chiffres du nombre pi.</a:t>
              </a:r>
            </a:p>
          </p:txBody>
        </p:sp>
      </p:grpSp>
      <p:grpSp>
        <p:nvGrpSpPr>
          <p:cNvPr id="51" name="Groupe 50">
            <a:extLst>
              <a:ext uri="{FF2B5EF4-FFF2-40B4-BE49-F238E27FC236}">
                <a16:creationId xmlns:a16="http://schemas.microsoft.com/office/drawing/2014/main" id="{C18790BD-D46C-4B3D-97FC-81B0F192D278}"/>
              </a:ext>
            </a:extLst>
          </p:cNvPr>
          <p:cNvGrpSpPr/>
          <p:nvPr/>
        </p:nvGrpSpPr>
        <p:grpSpPr>
          <a:xfrm>
            <a:off x="3450002" y="8470478"/>
            <a:ext cx="3542065" cy="1951518"/>
            <a:chOff x="3616724" y="5664237"/>
            <a:chExt cx="3542065" cy="1951518"/>
          </a:xfrm>
        </p:grpSpPr>
        <p:sp>
          <p:nvSpPr>
            <p:cNvPr id="52" name="Rectangle 51">
              <a:extLst>
                <a:ext uri="{FF2B5EF4-FFF2-40B4-BE49-F238E27FC236}">
                  <a16:creationId xmlns:a16="http://schemas.microsoft.com/office/drawing/2014/main" id="{8142B850-3D77-4FF1-B90F-E6D53D8CCB75}"/>
                </a:ext>
              </a:extLst>
            </p:cNvPr>
            <p:cNvSpPr/>
            <p:nvPr/>
          </p:nvSpPr>
          <p:spPr>
            <a:xfrm>
              <a:off x="3616724" y="5664237"/>
              <a:ext cx="3542065"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FC94FE05-6EF7-4D79-B06B-69C24D283C9C}"/>
                </a:ext>
              </a:extLst>
            </p:cNvPr>
            <p:cNvSpPr txBox="1"/>
            <p:nvPr/>
          </p:nvSpPr>
          <p:spPr>
            <a:xfrm>
              <a:off x="3616725" y="5676763"/>
              <a:ext cx="3531707" cy="1938992"/>
            </a:xfrm>
            <a:prstGeom prst="rect">
              <a:avLst/>
            </a:prstGeom>
            <a:noFill/>
          </p:spPr>
          <p:txBody>
            <a:bodyPr wrap="square" rtlCol="0">
              <a:spAutoFit/>
            </a:bodyPr>
            <a:lstStyle/>
            <a:p>
              <a:r>
                <a:rPr lang="fr-FR" sz="1600" b="1" dirty="0"/>
                <a:t>4. </a:t>
              </a:r>
              <a:r>
                <a:rPr lang="fr-FR" sz="1600" dirty="0"/>
                <a:t>Le premier Pi-Day a été fêté à San Francisco aux Etats-Unis, mais c’était en quelle année ?</a:t>
              </a:r>
            </a:p>
            <a:p>
              <a:r>
                <a:rPr lang="fr-FR" sz="1400" dirty="0">
                  <a:solidFill>
                    <a:srgbClr val="00B050"/>
                  </a:solidFill>
                </a:rPr>
                <a:t>1</a:t>
              </a:r>
              <a:r>
                <a:rPr lang="fr-FR" sz="1400" baseline="30000" dirty="0">
                  <a:solidFill>
                    <a:srgbClr val="00B050"/>
                  </a:solidFill>
                </a:rPr>
                <a:t>re</a:t>
              </a:r>
              <a:r>
                <a:rPr lang="fr-FR" sz="1400" dirty="0">
                  <a:solidFill>
                    <a:srgbClr val="00B050"/>
                  </a:solidFill>
                </a:rPr>
                <a:t> décimale de pi : 1</a:t>
              </a:r>
            </a:p>
            <a:p>
              <a:r>
                <a:rPr lang="fr-FR" sz="1400" dirty="0">
                  <a:solidFill>
                    <a:srgbClr val="00B050"/>
                  </a:solidFill>
                </a:rPr>
                <a:t>Chiffre des cent-millièmes de pi : 9</a:t>
              </a:r>
            </a:p>
            <a:p>
              <a:r>
                <a:rPr lang="fr-FR" sz="1400" dirty="0">
                  <a:solidFill>
                    <a:srgbClr val="00B050"/>
                  </a:solidFill>
                </a:rPr>
                <a:t>Somme des 3 premiers chiffres : 3+1+4 = 8</a:t>
              </a:r>
            </a:p>
            <a:p>
              <a:r>
                <a:rPr lang="fr-FR" sz="1400" dirty="0">
                  <a:solidFill>
                    <a:srgbClr val="00B050"/>
                  </a:solidFill>
                </a:rPr>
                <a:t>Donc : c’était en 1988.</a:t>
              </a:r>
            </a:p>
            <a:p>
              <a:endParaRPr lang="fr-FR" sz="1600" dirty="0"/>
            </a:p>
          </p:txBody>
        </p:sp>
      </p:grpSp>
      <p:grpSp>
        <p:nvGrpSpPr>
          <p:cNvPr id="13" name="Groupe 12">
            <a:extLst>
              <a:ext uri="{FF2B5EF4-FFF2-40B4-BE49-F238E27FC236}">
                <a16:creationId xmlns:a16="http://schemas.microsoft.com/office/drawing/2014/main" id="{102C251C-797C-45D9-8924-D5A1851164F4}"/>
              </a:ext>
            </a:extLst>
          </p:cNvPr>
          <p:cNvGrpSpPr/>
          <p:nvPr/>
        </p:nvGrpSpPr>
        <p:grpSpPr>
          <a:xfrm>
            <a:off x="590191" y="8470478"/>
            <a:ext cx="2711389" cy="1800000"/>
            <a:chOff x="770663" y="8337822"/>
            <a:chExt cx="2711389" cy="1800000"/>
          </a:xfrm>
        </p:grpSpPr>
        <p:sp>
          <p:nvSpPr>
            <p:cNvPr id="48" name="Rectangle 47">
              <a:extLst>
                <a:ext uri="{FF2B5EF4-FFF2-40B4-BE49-F238E27FC236}">
                  <a16:creationId xmlns:a16="http://schemas.microsoft.com/office/drawing/2014/main" id="{5F64C80C-EB7C-429F-93E1-F7FABC7D4BCA}"/>
                </a:ext>
              </a:extLst>
            </p:cNvPr>
            <p:cNvSpPr/>
            <p:nvPr/>
          </p:nvSpPr>
          <p:spPr>
            <a:xfrm>
              <a:off x="782052" y="8337822"/>
              <a:ext cx="2700000" cy="180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87C6E4C-D75B-4C93-B9CB-568DD213DAD2}"/>
                </a:ext>
              </a:extLst>
            </p:cNvPr>
            <p:cNvSpPr txBox="1"/>
            <p:nvPr/>
          </p:nvSpPr>
          <p:spPr>
            <a:xfrm>
              <a:off x="770663" y="8371425"/>
              <a:ext cx="2706068" cy="1754326"/>
            </a:xfrm>
            <a:prstGeom prst="rect">
              <a:avLst/>
            </a:prstGeom>
            <a:noFill/>
          </p:spPr>
          <p:txBody>
            <a:bodyPr wrap="square" rtlCol="0">
              <a:spAutoFit/>
            </a:bodyPr>
            <a:lstStyle/>
            <a:p>
              <a:r>
                <a:rPr lang="fr-FR" sz="1200" dirty="0">
                  <a:latin typeface="Comic Sans MS" panose="030F0702030302020204" pitchFamily="66" charset="0"/>
                </a:rPr>
                <a:t>Mon chiffre des milliers est la 1</a:t>
              </a:r>
              <a:r>
                <a:rPr lang="fr-FR" sz="1200" baseline="30000" dirty="0">
                  <a:latin typeface="Comic Sans MS" panose="030F0702030302020204" pitchFamily="66" charset="0"/>
                </a:rPr>
                <a:t>re</a:t>
              </a:r>
              <a:r>
                <a:rPr lang="fr-FR" sz="1200" dirty="0">
                  <a:latin typeface="Comic Sans MS" panose="030F0702030302020204" pitchFamily="66" charset="0"/>
                </a:rPr>
                <a:t> décimale de Pi.</a:t>
              </a:r>
            </a:p>
            <a:p>
              <a:r>
                <a:rPr lang="fr-FR" sz="1200" dirty="0">
                  <a:latin typeface="Comic Sans MS" panose="030F0702030302020204" pitchFamily="66" charset="0"/>
                </a:rPr>
                <a:t>Mon chiffre des centaines est le chiffre des cent-millièmes de Pi.</a:t>
              </a:r>
            </a:p>
            <a:p>
              <a:r>
                <a:rPr lang="fr-FR" sz="1200" dirty="0">
                  <a:latin typeface="Comic Sans MS" panose="030F0702030302020204" pitchFamily="66" charset="0"/>
                </a:rPr>
                <a:t>Mon chiffre des dizaines est la somme des trois premiers chiffres de Pi.</a:t>
              </a:r>
            </a:p>
            <a:p>
              <a:r>
                <a:rPr lang="fr-FR" sz="1200" dirty="0">
                  <a:latin typeface="Comic Sans MS" panose="030F0702030302020204" pitchFamily="66" charset="0"/>
                </a:rPr>
                <a:t>Mon chiffre des unités est le même que celui des dizaines.</a:t>
              </a:r>
            </a:p>
          </p:txBody>
        </p:sp>
      </p:grpSp>
      <p:pic>
        <p:nvPicPr>
          <p:cNvPr id="45" name="Picture 4" descr="RÃ©sultat de recherche d'images pour &quot;pi day&quot;">
            <a:extLst>
              <a:ext uri="{FF2B5EF4-FFF2-40B4-BE49-F238E27FC236}">
                <a16:creationId xmlns:a16="http://schemas.microsoft.com/office/drawing/2014/main" id="{D2B2662B-4312-4B2D-A2DB-F37F6EE937C8}"/>
              </a:ext>
            </a:extLst>
          </p:cNvPr>
          <p:cNvPicPr>
            <a:picLocks noChangeAspect="1" noChangeArrowheads="1"/>
          </p:cNvPicPr>
          <p:nvPr/>
        </p:nvPicPr>
        <p:blipFill>
          <a:blip r:embed="rId5" cstate="print"/>
          <a:srcRect/>
          <a:stretch>
            <a:fillRect/>
          </a:stretch>
        </p:blipFill>
        <p:spPr bwMode="auto">
          <a:xfrm>
            <a:off x="656293" y="4480199"/>
            <a:ext cx="2594054" cy="1696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8" descr="RÃ©sultat de recherche d'images pour &quot;pizza&quot;">
            <a:extLst>
              <a:ext uri="{FF2B5EF4-FFF2-40B4-BE49-F238E27FC236}">
                <a16:creationId xmlns:a16="http://schemas.microsoft.com/office/drawing/2014/main" id="{AA44E3A5-1A17-4CC3-95C1-370A3E9C51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28" y="6506642"/>
            <a:ext cx="2579678" cy="1692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50" name="Groupe 49">
            <a:extLst>
              <a:ext uri="{FF2B5EF4-FFF2-40B4-BE49-F238E27FC236}">
                <a16:creationId xmlns:a16="http://schemas.microsoft.com/office/drawing/2014/main" id="{F8E96552-3EFA-461A-816B-B46F968FE9F7}"/>
              </a:ext>
            </a:extLst>
          </p:cNvPr>
          <p:cNvGrpSpPr/>
          <p:nvPr/>
        </p:nvGrpSpPr>
        <p:grpSpPr>
          <a:xfrm>
            <a:off x="660851" y="2457466"/>
            <a:ext cx="2592000" cy="1671617"/>
            <a:chOff x="1633617" y="1035939"/>
            <a:chExt cx="2592000" cy="1728000"/>
          </a:xfrm>
        </p:grpSpPr>
        <p:grpSp>
          <p:nvGrpSpPr>
            <p:cNvPr id="62" name="Groupe 61">
              <a:extLst>
                <a:ext uri="{FF2B5EF4-FFF2-40B4-BE49-F238E27FC236}">
                  <a16:creationId xmlns:a16="http://schemas.microsoft.com/office/drawing/2014/main" id="{87FCB907-444A-4247-8BA7-593E0BE7FCBF}"/>
                </a:ext>
              </a:extLst>
            </p:cNvPr>
            <p:cNvGrpSpPr>
              <a:grpSpLocks noChangeAspect="1"/>
            </p:cNvGrpSpPr>
            <p:nvPr/>
          </p:nvGrpSpPr>
          <p:grpSpPr>
            <a:xfrm>
              <a:off x="1633617" y="1035939"/>
              <a:ext cx="2592000" cy="1728000"/>
              <a:chOff x="4300617" y="8808339"/>
              <a:chExt cx="2700000" cy="1800000"/>
            </a:xfrm>
          </p:grpSpPr>
          <p:pic>
            <p:nvPicPr>
              <p:cNvPr id="66" name="Picture 2" descr="RÃ©sultat de recherche d'images pour &quot;calendrier anglais&quot;">
                <a:extLst>
                  <a:ext uri="{FF2B5EF4-FFF2-40B4-BE49-F238E27FC236}">
                    <a16:creationId xmlns:a16="http://schemas.microsoft.com/office/drawing/2014/main" id="{243127AB-8EAD-437A-8CCF-B5C17E536AE9}"/>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0617" y="8808339"/>
                <a:ext cx="2700000"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7" name="Rectangle 66">
                <a:extLst>
                  <a:ext uri="{FF2B5EF4-FFF2-40B4-BE49-F238E27FC236}">
                    <a16:creationId xmlns:a16="http://schemas.microsoft.com/office/drawing/2014/main" id="{4F686E44-D1C7-48F6-ACB4-1CC30E2DEE97}"/>
                  </a:ext>
                </a:extLst>
              </p:cNvPr>
              <p:cNvSpPr/>
              <p:nvPr/>
            </p:nvSpPr>
            <p:spPr>
              <a:xfrm>
                <a:off x="4343400" y="8854209"/>
                <a:ext cx="2597727" cy="1698914"/>
              </a:xfrm>
              <a:prstGeom prst="rect">
                <a:avLst/>
              </a:prstGeom>
              <a:solidFill>
                <a:srgbClr val="FFE0D3"/>
              </a:solidFill>
              <a:ln>
                <a:solidFill>
                  <a:srgbClr val="FFE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a:extLst>
                  <a:ext uri="{FF2B5EF4-FFF2-40B4-BE49-F238E27FC236}">
                    <a16:creationId xmlns:a16="http://schemas.microsoft.com/office/drawing/2014/main" id="{468273D2-DB86-48B4-9B43-E7EF797DB70A}"/>
                  </a:ext>
                </a:extLst>
              </p:cNvPr>
              <p:cNvSpPr txBox="1"/>
              <p:nvPr/>
            </p:nvSpPr>
            <p:spPr>
              <a:xfrm>
                <a:off x="4343401" y="8858249"/>
                <a:ext cx="2623704" cy="415498"/>
              </a:xfrm>
              <a:prstGeom prst="rect">
                <a:avLst/>
              </a:prstGeom>
              <a:noFill/>
            </p:spPr>
            <p:txBody>
              <a:bodyPr wrap="square" rtlCol="0">
                <a:spAutoFit/>
              </a:bodyPr>
              <a:lstStyle/>
              <a:p>
                <a:pPr algn="ctr"/>
                <a:r>
                  <a:rPr lang="fr-FR" dirty="0">
                    <a:solidFill>
                      <a:srgbClr val="621B95"/>
                    </a:solidFill>
                    <a:latin typeface="Goudy Stout" panose="0202090407030B020401" pitchFamily="18" charset="0"/>
                  </a:rPr>
                  <a:t>2019</a:t>
                </a:r>
              </a:p>
            </p:txBody>
          </p:sp>
          <p:sp>
            <p:nvSpPr>
              <p:cNvPr id="69" name="Triangle isocèle 68">
                <a:extLst>
                  <a:ext uri="{FF2B5EF4-FFF2-40B4-BE49-F238E27FC236}">
                    <a16:creationId xmlns:a16="http://schemas.microsoft.com/office/drawing/2014/main" id="{0EDE811A-C20A-45B9-A8AD-441872A75865}"/>
                  </a:ext>
                </a:extLst>
              </p:cNvPr>
              <p:cNvSpPr/>
              <p:nvPr/>
            </p:nvSpPr>
            <p:spPr>
              <a:xfrm rot="5400000">
                <a:off x="4780259" y="8677006"/>
                <a:ext cx="36000" cy="763211"/>
              </a:xfrm>
              <a:prstGeom prst="triangle">
                <a:avLst/>
              </a:prstGeom>
              <a:solidFill>
                <a:srgbClr val="621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Triangle isocèle 69">
                <a:extLst>
                  <a:ext uri="{FF2B5EF4-FFF2-40B4-BE49-F238E27FC236}">
                    <a16:creationId xmlns:a16="http://schemas.microsoft.com/office/drawing/2014/main" id="{39FC8816-0250-4FE7-86A9-DE527FC7C427}"/>
                  </a:ext>
                </a:extLst>
              </p:cNvPr>
              <p:cNvSpPr/>
              <p:nvPr/>
            </p:nvSpPr>
            <p:spPr>
              <a:xfrm rot="16200000" flipH="1">
                <a:off x="6507963" y="8677006"/>
                <a:ext cx="36000" cy="763211"/>
              </a:xfrm>
              <a:prstGeom prst="triangle">
                <a:avLst/>
              </a:prstGeom>
              <a:solidFill>
                <a:srgbClr val="621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 name="Picture 6" descr="RÃ©sultat de recherche d'images pour &quot;date&quot;">
                <a:extLst>
                  <a:ext uri="{FF2B5EF4-FFF2-40B4-BE49-F238E27FC236}">
                    <a16:creationId xmlns:a16="http://schemas.microsoft.com/office/drawing/2014/main" id="{ADA1ED28-897F-4D17-9383-5077D176231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4218" y="9404735"/>
                <a:ext cx="986580" cy="9865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
            <p:nvSpPr>
              <p:cNvPr id="72" name="Forme libre : forme 71">
                <a:extLst>
                  <a:ext uri="{FF2B5EF4-FFF2-40B4-BE49-F238E27FC236}">
                    <a16:creationId xmlns:a16="http://schemas.microsoft.com/office/drawing/2014/main" id="{4E12EFE9-654B-4FDE-B727-6FB472BA28F2}"/>
                  </a:ext>
                </a:extLst>
              </p:cNvPr>
              <p:cNvSpPr/>
              <p:nvPr/>
            </p:nvSpPr>
            <p:spPr>
              <a:xfrm>
                <a:off x="4473638" y="9482802"/>
                <a:ext cx="1085623" cy="768678"/>
              </a:xfrm>
              <a:custGeom>
                <a:avLst/>
                <a:gdLst>
                  <a:gd name="connsiteX0" fmla="*/ 40074 w 1085623"/>
                  <a:gd name="connsiteY0" fmla="*/ 0 h 768678"/>
                  <a:gd name="connsiteX1" fmla="*/ 0 w 1085623"/>
                  <a:gd name="connsiteY1" fmla="*/ 768678 h 768678"/>
                  <a:gd name="connsiteX2" fmla="*/ 575599 w 1085623"/>
                  <a:gd name="connsiteY2" fmla="*/ 714033 h 768678"/>
                  <a:gd name="connsiteX3" fmla="*/ 1085623 w 1085623"/>
                  <a:gd name="connsiteY3" fmla="*/ 717676 h 768678"/>
                  <a:gd name="connsiteX4" fmla="*/ 1049192 w 1085623"/>
                  <a:gd name="connsiteY4" fmla="*/ 426234 h 768678"/>
                  <a:gd name="connsiteX5" fmla="*/ 1081980 w 1085623"/>
                  <a:gd name="connsiteY5" fmla="*/ 316943 h 768678"/>
                  <a:gd name="connsiteX6" fmla="*/ 1045549 w 1085623"/>
                  <a:gd name="connsiteY6" fmla="*/ 174865 h 768678"/>
                  <a:gd name="connsiteX7" fmla="*/ 1045549 w 1085623"/>
                  <a:gd name="connsiteY7" fmla="*/ 69217 h 768678"/>
                  <a:gd name="connsiteX8" fmla="*/ 947187 w 1085623"/>
                  <a:gd name="connsiteY8" fmla="*/ 51002 h 768678"/>
                  <a:gd name="connsiteX9" fmla="*/ 819682 w 1085623"/>
                  <a:gd name="connsiteY9" fmla="*/ 83789 h 768678"/>
                  <a:gd name="connsiteX10" fmla="*/ 714034 w 1085623"/>
                  <a:gd name="connsiteY10" fmla="*/ 25501 h 768678"/>
                  <a:gd name="connsiteX11" fmla="*/ 466308 w 1085623"/>
                  <a:gd name="connsiteY11" fmla="*/ 32787 h 768678"/>
                  <a:gd name="connsiteX12" fmla="*/ 302372 w 1085623"/>
                  <a:gd name="connsiteY12" fmla="*/ 0 h 768678"/>
                  <a:gd name="connsiteX13" fmla="*/ 160293 w 1085623"/>
                  <a:gd name="connsiteY13" fmla="*/ 21858 h 768678"/>
                  <a:gd name="connsiteX14" fmla="*/ 40074 w 1085623"/>
                  <a:gd name="connsiteY14" fmla="*/ 0 h 76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5623" h="768678">
                    <a:moveTo>
                      <a:pt x="40074" y="0"/>
                    </a:moveTo>
                    <a:lnTo>
                      <a:pt x="0" y="768678"/>
                    </a:lnTo>
                    <a:lnTo>
                      <a:pt x="575599" y="714033"/>
                    </a:lnTo>
                    <a:lnTo>
                      <a:pt x="1085623" y="717676"/>
                    </a:lnTo>
                    <a:lnTo>
                      <a:pt x="1049192" y="426234"/>
                    </a:lnTo>
                    <a:lnTo>
                      <a:pt x="1081980" y="316943"/>
                    </a:lnTo>
                    <a:lnTo>
                      <a:pt x="1045549" y="174865"/>
                    </a:lnTo>
                    <a:lnTo>
                      <a:pt x="1045549" y="69217"/>
                    </a:lnTo>
                    <a:lnTo>
                      <a:pt x="947187" y="51002"/>
                    </a:lnTo>
                    <a:lnTo>
                      <a:pt x="819682" y="83789"/>
                    </a:lnTo>
                    <a:lnTo>
                      <a:pt x="714034" y="25501"/>
                    </a:lnTo>
                    <a:lnTo>
                      <a:pt x="466308" y="32787"/>
                    </a:lnTo>
                    <a:lnTo>
                      <a:pt x="302372" y="0"/>
                    </a:lnTo>
                    <a:lnTo>
                      <a:pt x="160293" y="21858"/>
                    </a:lnTo>
                    <a:lnTo>
                      <a:pt x="4007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Picture 2" descr="RÃ©sultat de recherche d'images pour &quot;drapeau anglais&quot;">
                <a:extLst>
                  <a:ext uri="{FF2B5EF4-FFF2-40B4-BE49-F238E27FC236}">
                    <a16:creationId xmlns:a16="http://schemas.microsoft.com/office/drawing/2014/main" id="{97E2C8D5-5064-4964-8BC5-75D89666A635}"/>
                  </a:ext>
                </a:extLst>
              </p:cNvPr>
              <p:cNvPicPr>
                <a:picLocks noChangeAspect="1" noChangeArrowheads="1"/>
              </p:cNvPicPr>
              <p:nvPr/>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471566" y="9470204"/>
                <a:ext cx="1105521" cy="784920"/>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ZoneTexte 62">
              <a:extLst>
                <a:ext uri="{FF2B5EF4-FFF2-40B4-BE49-F238E27FC236}">
                  <a16:creationId xmlns:a16="http://schemas.microsoft.com/office/drawing/2014/main" id="{ABA473AE-E9DD-4461-BC46-E2851A22D6A9}"/>
                </a:ext>
              </a:extLst>
            </p:cNvPr>
            <p:cNvSpPr txBox="1"/>
            <p:nvPr/>
          </p:nvSpPr>
          <p:spPr>
            <a:xfrm>
              <a:off x="3126864" y="1737821"/>
              <a:ext cx="831273" cy="123111"/>
            </a:xfrm>
            <a:prstGeom prst="rect">
              <a:avLst/>
            </a:prstGeom>
            <a:solidFill>
              <a:srgbClr val="611B97"/>
            </a:solidFill>
          </p:spPr>
          <p:txBody>
            <a:bodyPr wrap="square" lIns="0" tIns="0" rIns="0" bIns="0" rtlCol="0">
              <a:spAutoFit/>
            </a:bodyPr>
            <a:lstStyle/>
            <a:p>
              <a:pPr algn="ctr"/>
              <a:r>
                <a:rPr lang="fr-FR" sz="800" dirty="0">
                  <a:solidFill>
                    <a:schemeClr val="bg1"/>
                  </a:solidFill>
                </a:rPr>
                <a:t>March</a:t>
              </a:r>
            </a:p>
          </p:txBody>
        </p:sp>
        <p:sp>
          <p:nvSpPr>
            <p:cNvPr id="64" name="ZoneTexte 63">
              <a:extLst>
                <a:ext uri="{FF2B5EF4-FFF2-40B4-BE49-F238E27FC236}">
                  <a16:creationId xmlns:a16="http://schemas.microsoft.com/office/drawing/2014/main" id="{E5312202-EED7-485A-A222-95A33E360788}"/>
                </a:ext>
              </a:extLst>
            </p:cNvPr>
            <p:cNvSpPr txBox="1"/>
            <p:nvPr/>
          </p:nvSpPr>
          <p:spPr>
            <a:xfrm>
              <a:off x="3114077" y="1895941"/>
              <a:ext cx="834468" cy="369332"/>
            </a:xfrm>
            <a:prstGeom prst="rect">
              <a:avLst/>
            </a:prstGeom>
            <a:solidFill>
              <a:schemeClr val="bg1"/>
            </a:solidFill>
          </p:spPr>
          <p:txBody>
            <a:bodyPr wrap="square" lIns="0" tIns="0" rIns="0" bIns="0" rtlCol="0">
              <a:spAutoFit/>
            </a:bodyPr>
            <a:lstStyle/>
            <a:p>
              <a:pPr algn="ctr"/>
              <a:r>
                <a:rPr lang="fr-FR" sz="2400" b="1" dirty="0"/>
                <a:t>14</a:t>
              </a:r>
            </a:p>
          </p:txBody>
        </p:sp>
        <p:sp>
          <p:nvSpPr>
            <p:cNvPr id="65" name="ZoneTexte 64">
              <a:extLst>
                <a:ext uri="{FF2B5EF4-FFF2-40B4-BE49-F238E27FC236}">
                  <a16:creationId xmlns:a16="http://schemas.microsoft.com/office/drawing/2014/main" id="{8E8A9055-FD40-4AE2-A7E9-0904D59E9055}"/>
                </a:ext>
              </a:extLst>
            </p:cNvPr>
            <p:cNvSpPr txBox="1"/>
            <p:nvPr/>
          </p:nvSpPr>
          <p:spPr>
            <a:xfrm>
              <a:off x="3110879" y="2180492"/>
              <a:ext cx="837667" cy="246221"/>
            </a:xfrm>
            <a:prstGeom prst="rect">
              <a:avLst/>
            </a:prstGeom>
            <a:solidFill>
              <a:schemeClr val="bg1"/>
            </a:solidFill>
          </p:spPr>
          <p:txBody>
            <a:bodyPr wrap="square" rtlCol="0">
              <a:spAutoFit/>
            </a:bodyPr>
            <a:lstStyle/>
            <a:p>
              <a:pPr algn="ctr"/>
              <a:r>
                <a:rPr lang="fr-FR" sz="1000" b="1" dirty="0">
                  <a:solidFill>
                    <a:srgbClr val="611B97"/>
                  </a:solidFill>
                </a:rPr>
                <a:t>Thursday</a:t>
              </a:r>
            </a:p>
          </p:txBody>
        </p:sp>
      </p:grpSp>
    </p:spTree>
    <p:extLst>
      <p:ext uri="{BB962C8B-B14F-4D97-AF65-F5344CB8AC3E}">
        <p14:creationId xmlns:p14="http://schemas.microsoft.com/office/powerpoint/2010/main" val="5536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3 : A propos des « Pie »</a:t>
            </a:r>
          </a:p>
        </p:txBody>
      </p:sp>
      <p:sp>
        <p:nvSpPr>
          <p:cNvPr id="4" name="ZoneTexte 3">
            <a:extLst>
              <a:ext uri="{FF2B5EF4-FFF2-40B4-BE49-F238E27FC236}">
                <a16:creationId xmlns:a16="http://schemas.microsoft.com/office/drawing/2014/main" id="{F5CB111E-D6BC-4F40-93E9-CE5F9AB04C96}"/>
              </a:ext>
            </a:extLst>
          </p:cNvPr>
          <p:cNvSpPr txBox="1"/>
          <p:nvPr/>
        </p:nvSpPr>
        <p:spPr>
          <a:xfrm>
            <a:off x="476293" y="1679664"/>
            <a:ext cx="6871454" cy="2800767"/>
          </a:xfrm>
          <a:prstGeom prst="rect">
            <a:avLst/>
          </a:prstGeom>
          <a:noFill/>
        </p:spPr>
        <p:txBody>
          <a:bodyPr wrap="square" rtlCol="0">
            <a:spAutoFit/>
          </a:bodyPr>
          <a:lstStyle/>
          <a:p>
            <a:r>
              <a:rPr lang="fr-FR" sz="1600" dirty="0"/>
              <a:t>Pour fêter Pi, le cuisinier du collège va préparer des tartelettes avec les 100 premières décimales du nombre.</a:t>
            </a:r>
          </a:p>
          <a:p>
            <a:r>
              <a:rPr lang="fr-FR" sz="1600" b="1" dirty="0"/>
              <a:t>1. </a:t>
            </a:r>
            <a:r>
              <a:rPr lang="fr-FR" sz="1600" dirty="0"/>
              <a:t>Quel est le chiffre des millièmes ? </a:t>
            </a:r>
            <a:r>
              <a:rPr lang="fr-FR" sz="1600" dirty="0">
                <a:solidFill>
                  <a:srgbClr val="00B050"/>
                </a:solidFill>
              </a:rPr>
              <a:t>1</a:t>
            </a:r>
          </a:p>
          <a:p>
            <a:r>
              <a:rPr lang="fr-FR" sz="1600" b="1" dirty="0"/>
              <a:t>2. </a:t>
            </a:r>
            <a:r>
              <a:rPr lang="fr-FR" sz="1600" dirty="0"/>
              <a:t>Quel est le chiffre des millionièmes ? </a:t>
            </a:r>
            <a:r>
              <a:rPr lang="fr-FR" sz="1600" dirty="0">
                <a:solidFill>
                  <a:srgbClr val="00B050"/>
                </a:solidFill>
              </a:rPr>
              <a:t>2</a:t>
            </a:r>
          </a:p>
          <a:p>
            <a:r>
              <a:rPr lang="fr-FR" sz="1600" b="1" dirty="0"/>
              <a:t>3. </a:t>
            </a:r>
            <a:r>
              <a:rPr lang="fr-FR" sz="1600" dirty="0"/>
              <a:t>Quelle est la 28</a:t>
            </a:r>
            <a:r>
              <a:rPr lang="fr-FR" sz="1600" baseline="30000" dirty="0"/>
              <a:t>e</a:t>
            </a:r>
            <a:r>
              <a:rPr lang="fr-FR" sz="1600" dirty="0"/>
              <a:t> décimale ? </a:t>
            </a:r>
            <a:r>
              <a:rPr lang="fr-FR" sz="1600" dirty="0">
                <a:solidFill>
                  <a:srgbClr val="00B050"/>
                </a:solidFill>
              </a:rPr>
              <a:t>2</a:t>
            </a:r>
          </a:p>
          <a:p>
            <a:r>
              <a:rPr lang="fr-FR" sz="1600" b="1" dirty="0"/>
              <a:t>4. </a:t>
            </a:r>
            <a:r>
              <a:rPr lang="fr-FR" sz="1600" dirty="0"/>
              <a:t>Quel chiffre le cuisinier va-t-il le plus préparer ? </a:t>
            </a:r>
            <a:r>
              <a:rPr lang="fr-FR" sz="1600" dirty="0">
                <a:solidFill>
                  <a:srgbClr val="00B050"/>
                </a:solidFill>
              </a:rPr>
              <a:t>9</a:t>
            </a:r>
          </a:p>
          <a:p>
            <a:endParaRPr lang="fr-FR" sz="1600" dirty="0"/>
          </a:p>
          <a:p>
            <a:endParaRPr lang="fr-FR" sz="1600" dirty="0"/>
          </a:p>
          <a:p>
            <a:endParaRPr lang="fr-FR" sz="1600" dirty="0"/>
          </a:p>
          <a:p>
            <a:r>
              <a:rPr lang="fr-FR" sz="1600" b="1" dirty="0"/>
              <a:t>5. </a:t>
            </a:r>
            <a:r>
              <a:rPr lang="fr-FR" sz="1600" dirty="0"/>
              <a:t>Est-il vrai qu’on a moins de chance de manger un 0 ? </a:t>
            </a:r>
            <a:r>
              <a:rPr lang="fr-FR" sz="1600" dirty="0">
                <a:solidFill>
                  <a:srgbClr val="00B050"/>
                </a:solidFill>
              </a:rPr>
              <a:t>Oui mais autant que les 1, les 5 et les 7.</a:t>
            </a:r>
          </a:p>
        </p:txBody>
      </p:sp>
      <p:sp>
        <p:nvSpPr>
          <p:cNvPr id="3" name="Ellipse 2">
            <a:extLst>
              <a:ext uri="{FF2B5EF4-FFF2-40B4-BE49-F238E27FC236}">
                <a16:creationId xmlns:a16="http://schemas.microsoft.com/office/drawing/2014/main" id="{98BB9FE4-245B-4247-869F-F82A8DF898AB}"/>
              </a:ext>
            </a:extLst>
          </p:cNvPr>
          <p:cNvSpPr/>
          <p:nvPr/>
        </p:nvSpPr>
        <p:spPr>
          <a:xfrm>
            <a:off x="1143000" y="4533900"/>
            <a:ext cx="428625" cy="42862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5BD517E-0A0E-4964-8C55-8CFE66CD17F8}"/>
              </a:ext>
            </a:extLst>
          </p:cNvPr>
          <p:cNvSpPr txBox="1"/>
          <p:nvPr/>
        </p:nvSpPr>
        <p:spPr>
          <a:xfrm>
            <a:off x="1209675" y="4543425"/>
            <a:ext cx="352425" cy="415498"/>
          </a:xfrm>
          <a:prstGeom prst="rect">
            <a:avLst/>
          </a:prstGeom>
          <a:noFill/>
        </p:spPr>
        <p:txBody>
          <a:bodyPr wrap="square" rtlCol="0">
            <a:spAutoFit/>
          </a:bodyPr>
          <a:lstStyle/>
          <a:p>
            <a:r>
              <a:rPr lang="fr-FR" dirty="0">
                <a:solidFill>
                  <a:schemeClr val="accent1">
                    <a:lumMod val="75000"/>
                  </a:schemeClr>
                </a:solidFill>
              </a:rPr>
              <a:t>3</a:t>
            </a:r>
          </a:p>
        </p:txBody>
      </p:sp>
      <p:sp>
        <p:nvSpPr>
          <p:cNvPr id="43" name="ZoneTexte 42">
            <a:extLst>
              <a:ext uri="{FF2B5EF4-FFF2-40B4-BE49-F238E27FC236}">
                <a16:creationId xmlns:a16="http://schemas.microsoft.com/office/drawing/2014/main" id="{E5EDF4CA-63D5-4C53-805F-82978B1FD6FE}"/>
              </a:ext>
            </a:extLst>
          </p:cNvPr>
          <p:cNvSpPr txBox="1"/>
          <p:nvPr/>
        </p:nvSpPr>
        <p:spPr>
          <a:xfrm>
            <a:off x="1485900" y="4371975"/>
            <a:ext cx="352425" cy="830997"/>
          </a:xfrm>
          <a:prstGeom prst="rect">
            <a:avLst/>
          </a:prstGeom>
          <a:noFill/>
        </p:spPr>
        <p:txBody>
          <a:bodyPr wrap="square" rtlCol="0">
            <a:spAutoFit/>
          </a:bodyPr>
          <a:lstStyle/>
          <a:p>
            <a:r>
              <a:rPr lang="fr-FR" sz="4800" dirty="0">
                <a:solidFill>
                  <a:schemeClr val="accent1">
                    <a:lumMod val="75000"/>
                  </a:schemeClr>
                </a:solidFill>
              </a:rPr>
              <a:t>,</a:t>
            </a:r>
          </a:p>
        </p:txBody>
      </p:sp>
      <p:pic>
        <p:nvPicPr>
          <p:cNvPr id="8194" name="Picture 2" descr="RÃ©sultat de recherche d'images pour &quot;cuisinier&quot;">
            <a:extLst>
              <a:ext uri="{FF2B5EF4-FFF2-40B4-BE49-F238E27FC236}">
                <a16:creationId xmlns:a16="http://schemas.microsoft.com/office/drawing/2014/main" id="{3AB37BFB-B6E5-4A81-9322-5A76F40A80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7277100"/>
            <a:ext cx="1418950" cy="3225800"/>
          </a:xfrm>
          <a:prstGeom prst="rect">
            <a:avLst/>
          </a:prstGeom>
          <a:noFill/>
          <a:extLst>
            <a:ext uri="{909E8E84-426E-40DD-AFC4-6F175D3DCCD1}">
              <a14:hiddenFill xmlns:a14="http://schemas.microsoft.com/office/drawing/2010/main">
                <a:solidFill>
                  <a:srgbClr val="FFFFFF"/>
                </a:solidFill>
              </a14:hiddenFill>
            </a:ext>
          </a:extLst>
        </p:spPr>
      </p:pic>
      <p:sp>
        <p:nvSpPr>
          <p:cNvPr id="12" name="Phylactère : pensées 11">
            <a:extLst>
              <a:ext uri="{FF2B5EF4-FFF2-40B4-BE49-F238E27FC236}">
                <a16:creationId xmlns:a16="http://schemas.microsoft.com/office/drawing/2014/main" id="{B77A3E26-4579-4811-9A48-F8B3DECBACB1}"/>
              </a:ext>
            </a:extLst>
          </p:cNvPr>
          <p:cNvSpPr/>
          <p:nvPr/>
        </p:nvSpPr>
        <p:spPr>
          <a:xfrm>
            <a:off x="152400" y="5980014"/>
            <a:ext cx="1485900" cy="992286"/>
          </a:xfrm>
          <a:prstGeom prst="cloudCallout">
            <a:avLst>
              <a:gd name="adj1" fmla="val -7120"/>
              <a:gd name="adj2" fmla="val 91872"/>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F3979DD-FEDF-482F-9F8F-9395D3FBC4B9}"/>
              </a:ext>
            </a:extLst>
          </p:cNvPr>
          <p:cNvSpPr txBox="1"/>
          <p:nvPr/>
        </p:nvSpPr>
        <p:spPr>
          <a:xfrm>
            <a:off x="224386" y="6157870"/>
            <a:ext cx="1314450" cy="646331"/>
          </a:xfrm>
          <a:prstGeom prst="rect">
            <a:avLst/>
          </a:prstGeom>
          <a:noFill/>
        </p:spPr>
        <p:txBody>
          <a:bodyPr wrap="square" rtlCol="0">
            <a:spAutoFit/>
          </a:bodyPr>
          <a:lstStyle/>
          <a:p>
            <a:pPr algn="ctr"/>
            <a:r>
              <a:rPr lang="fr-FR" sz="1200" dirty="0"/>
              <a:t>Et si je mettais un peu de poésie dans la recette ?</a:t>
            </a:r>
          </a:p>
        </p:txBody>
      </p:sp>
      <p:pic>
        <p:nvPicPr>
          <p:cNvPr id="142" name="Picture 6" descr="RÃ©sultat de recherche d'images pour &quot;pi&quot;">
            <a:extLst>
              <a:ext uri="{FF2B5EF4-FFF2-40B4-BE49-F238E27FC236}">
                <a16:creationId xmlns:a16="http://schemas.microsoft.com/office/drawing/2014/main" id="{E7EE37E6-D1BB-4CB4-8990-7E673432DCAA}"/>
              </a:ext>
            </a:extLst>
          </p:cNvPr>
          <p:cNvPicPr>
            <a:picLocks noChangeAspect="1" noChangeArrowheads="1"/>
          </p:cNvPicPr>
          <p:nvPr/>
        </p:nvPicPr>
        <p:blipFill>
          <a:blip r:embed="rId3" cstate="print"/>
          <a:srcRect/>
          <a:stretch>
            <a:fillRect/>
          </a:stretch>
        </p:blipFill>
        <p:spPr bwMode="auto">
          <a:xfrm>
            <a:off x="89152" y="123890"/>
            <a:ext cx="1314252" cy="1314252"/>
          </a:xfrm>
          <a:prstGeom prst="rect">
            <a:avLst/>
          </a:prstGeom>
          <a:noFill/>
        </p:spPr>
      </p:pic>
      <p:sp>
        <p:nvSpPr>
          <p:cNvPr id="144" name="ZoneTexte 143">
            <a:extLst>
              <a:ext uri="{FF2B5EF4-FFF2-40B4-BE49-F238E27FC236}">
                <a16:creationId xmlns:a16="http://schemas.microsoft.com/office/drawing/2014/main" id="{940A032E-F985-433E-8812-53E64DD18C34}"/>
              </a:ext>
            </a:extLst>
          </p:cNvPr>
          <p:cNvSpPr txBox="1"/>
          <p:nvPr/>
        </p:nvSpPr>
        <p:spPr>
          <a:xfrm>
            <a:off x="194102" y="5010871"/>
            <a:ext cx="1396493" cy="1015663"/>
          </a:xfrm>
          <a:prstGeom prst="rect">
            <a:avLst/>
          </a:prstGeom>
          <a:noFill/>
        </p:spPr>
        <p:txBody>
          <a:bodyPr wrap="square" rtlCol="0">
            <a:spAutoFit/>
          </a:bodyPr>
          <a:lstStyle/>
          <a:p>
            <a:r>
              <a:rPr lang="fr-FR" sz="1200" dirty="0">
                <a:solidFill>
                  <a:srgbClr val="00B050"/>
                </a:solidFill>
              </a:rPr>
              <a:t>Ici il faut penser à utiliser l’indice du « poème » récupéré auprès du prof de français !</a:t>
            </a:r>
          </a:p>
        </p:txBody>
      </p:sp>
      <p:grpSp>
        <p:nvGrpSpPr>
          <p:cNvPr id="2" name="Groupe 1">
            <a:extLst>
              <a:ext uri="{FF2B5EF4-FFF2-40B4-BE49-F238E27FC236}">
                <a16:creationId xmlns:a16="http://schemas.microsoft.com/office/drawing/2014/main" id="{665E52E3-B6FF-4E0D-A4B5-152F2499AC29}"/>
              </a:ext>
            </a:extLst>
          </p:cNvPr>
          <p:cNvGrpSpPr/>
          <p:nvPr/>
        </p:nvGrpSpPr>
        <p:grpSpPr>
          <a:xfrm>
            <a:off x="1794209" y="4517811"/>
            <a:ext cx="5238750" cy="435189"/>
            <a:chOff x="1762125" y="4517811"/>
            <a:chExt cx="5238750" cy="435189"/>
          </a:xfrm>
        </p:grpSpPr>
        <p:grpSp>
          <p:nvGrpSpPr>
            <p:cNvPr id="11" name="Groupe 10">
              <a:extLst>
                <a:ext uri="{FF2B5EF4-FFF2-40B4-BE49-F238E27FC236}">
                  <a16:creationId xmlns:a16="http://schemas.microsoft.com/office/drawing/2014/main" id="{184E7F18-D6C7-49C5-B117-B57B63BA7900}"/>
                </a:ext>
              </a:extLst>
            </p:cNvPr>
            <p:cNvGrpSpPr/>
            <p:nvPr/>
          </p:nvGrpSpPr>
          <p:grpSpPr>
            <a:xfrm>
              <a:off x="1762125" y="4524375"/>
              <a:ext cx="5238750" cy="428625"/>
              <a:chOff x="923925" y="4619625"/>
              <a:chExt cx="5238750" cy="428625"/>
            </a:xfrm>
          </p:grpSpPr>
          <p:sp>
            <p:nvSpPr>
              <p:cNvPr id="24" name="Ellipse 23">
                <a:extLst>
                  <a:ext uri="{FF2B5EF4-FFF2-40B4-BE49-F238E27FC236}">
                    <a16:creationId xmlns:a16="http://schemas.microsoft.com/office/drawing/2014/main" id="{1922FABF-C868-47C3-A057-3C6F3D184028}"/>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9D127AD8-4AB2-40E7-9E49-7B19C8200F23}"/>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638E5ED4-C368-4266-8F1B-B94022931A31}"/>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8B5D36DA-8F85-4B32-ACD6-4F4DE9B4B8AC}"/>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E72E31B7-D460-405B-877D-6D1AD3D8CFB3}"/>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39746D9B-381F-4B0A-B422-C8EA57A971E7}"/>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2FE17105-C6E5-4BAF-9B2B-915E25E83479}"/>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66FA47B9-8A28-46FD-B57F-28938763AA3F}"/>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E27B4C76-869A-4A40-AE22-8DBD48490FD3}"/>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952B9D92-5D7A-47AD-B460-23C34169BBF7}"/>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3" name="ZoneTexte 142">
              <a:extLst>
                <a:ext uri="{FF2B5EF4-FFF2-40B4-BE49-F238E27FC236}">
                  <a16:creationId xmlns:a16="http://schemas.microsoft.com/office/drawing/2014/main" id="{675724FE-8B6F-41A7-B747-58EA1D8E145A}"/>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1</a:t>
              </a:r>
            </a:p>
          </p:txBody>
        </p:sp>
        <p:sp>
          <p:nvSpPr>
            <p:cNvPr id="145" name="ZoneTexte 144">
              <a:extLst>
                <a:ext uri="{FF2B5EF4-FFF2-40B4-BE49-F238E27FC236}">
                  <a16:creationId xmlns:a16="http://schemas.microsoft.com/office/drawing/2014/main" id="{7B022B44-61BE-4DB7-B902-E1214CFB24F0}"/>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4</a:t>
              </a:r>
            </a:p>
          </p:txBody>
        </p:sp>
        <p:sp>
          <p:nvSpPr>
            <p:cNvPr id="146" name="ZoneTexte 145">
              <a:extLst>
                <a:ext uri="{FF2B5EF4-FFF2-40B4-BE49-F238E27FC236}">
                  <a16:creationId xmlns:a16="http://schemas.microsoft.com/office/drawing/2014/main" id="{F3E724C1-F488-41C6-8750-4051E4B2EF80}"/>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1</a:t>
              </a:r>
            </a:p>
          </p:txBody>
        </p:sp>
        <p:sp>
          <p:nvSpPr>
            <p:cNvPr id="147" name="ZoneTexte 146">
              <a:extLst>
                <a:ext uri="{FF2B5EF4-FFF2-40B4-BE49-F238E27FC236}">
                  <a16:creationId xmlns:a16="http://schemas.microsoft.com/office/drawing/2014/main" id="{5F3E9ED0-A4E7-4416-876A-EDC4E446C312}"/>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5</a:t>
              </a:r>
            </a:p>
          </p:txBody>
        </p:sp>
        <p:sp>
          <p:nvSpPr>
            <p:cNvPr id="148" name="ZoneTexte 147">
              <a:extLst>
                <a:ext uri="{FF2B5EF4-FFF2-40B4-BE49-F238E27FC236}">
                  <a16:creationId xmlns:a16="http://schemas.microsoft.com/office/drawing/2014/main" id="{066F6197-A1BC-409D-8A89-4A646A8B4BA1}"/>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9</a:t>
              </a:r>
            </a:p>
          </p:txBody>
        </p:sp>
        <p:sp>
          <p:nvSpPr>
            <p:cNvPr id="149" name="ZoneTexte 148">
              <a:extLst>
                <a:ext uri="{FF2B5EF4-FFF2-40B4-BE49-F238E27FC236}">
                  <a16:creationId xmlns:a16="http://schemas.microsoft.com/office/drawing/2014/main" id="{D9F8B9D7-5558-4071-95F7-BAA5B21CAF03}"/>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2</a:t>
              </a:r>
            </a:p>
          </p:txBody>
        </p:sp>
        <p:sp>
          <p:nvSpPr>
            <p:cNvPr id="150" name="ZoneTexte 149">
              <a:extLst>
                <a:ext uri="{FF2B5EF4-FFF2-40B4-BE49-F238E27FC236}">
                  <a16:creationId xmlns:a16="http://schemas.microsoft.com/office/drawing/2014/main" id="{BC10FB53-3E2C-4F6F-9416-2B8971361050}"/>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6</a:t>
              </a:r>
            </a:p>
          </p:txBody>
        </p:sp>
        <p:sp>
          <p:nvSpPr>
            <p:cNvPr id="151" name="ZoneTexte 150">
              <a:extLst>
                <a:ext uri="{FF2B5EF4-FFF2-40B4-BE49-F238E27FC236}">
                  <a16:creationId xmlns:a16="http://schemas.microsoft.com/office/drawing/2014/main" id="{0123B7D4-FE23-498B-A9A4-3E90F0559C9B}"/>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5</a:t>
              </a:r>
            </a:p>
          </p:txBody>
        </p:sp>
        <p:sp>
          <p:nvSpPr>
            <p:cNvPr id="152" name="ZoneTexte 151">
              <a:extLst>
                <a:ext uri="{FF2B5EF4-FFF2-40B4-BE49-F238E27FC236}">
                  <a16:creationId xmlns:a16="http://schemas.microsoft.com/office/drawing/2014/main" id="{B4315D80-6458-4BA0-8EEA-8F7A1661D355}"/>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3</a:t>
              </a:r>
            </a:p>
          </p:txBody>
        </p:sp>
        <p:sp>
          <p:nvSpPr>
            <p:cNvPr id="153" name="ZoneTexte 152">
              <a:extLst>
                <a:ext uri="{FF2B5EF4-FFF2-40B4-BE49-F238E27FC236}">
                  <a16:creationId xmlns:a16="http://schemas.microsoft.com/office/drawing/2014/main" id="{C1852EF6-E798-4504-BC81-C313896D5F93}"/>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5</a:t>
              </a:r>
            </a:p>
          </p:txBody>
        </p:sp>
      </p:grpSp>
      <p:grpSp>
        <p:nvGrpSpPr>
          <p:cNvPr id="154" name="Groupe 153">
            <a:extLst>
              <a:ext uri="{FF2B5EF4-FFF2-40B4-BE49-F238E27FC236}">
                <a16:creationId xmlns:a16="http://schemas.microsoft.com/office/drawing/2014/main" id="{376F27AC-9C88-42A6-8C11-46589686BA73}"/>
              </a:ext>
            </a:extLst>
          </p:cNvPr>
          <p:cNvGrpSpPr/>
          <p:nvPr/>
        </p:nvGrpSpPr>
        <p:grpSpPr>
          <a:xfrm>
            <a:off x="1794209" y="5071264"/>
            <a:ext cx="5238750" cy="435189"/>
            <a:chOff x="1762125" y="4517811"/>
            <a:chExt cx="5238750" cy="435189"/>
          </a:xfrm>
        </p:grpSpPr>
        <p:grpSp>
          <p:nvGrpSpPr>
            <p:cNvPr id="155" name="Groupe 154">
              <a:extLst>
                <a:ext uri="{FF2B5EF4-FFF2-40B4-BE49-F238E27FC236}">
                  <a16:creationId xmlns:a16="http://schemas.microsoft.com/office/drawing/2014/main" id="{05659284-03CE-42CB-BD31-03AD685EB925}"/>
                </a:ext>
              </a:extLst>
            </p:cNvPr>
            <p:cNvGrpSpPr/>
            <p:nvPr/>
          </p:nvGrpSpPr>
          <p:grpSpPr>
            <a:xfrm>
              <a:off x="1762125" y="4524375"/>
              <a:ext cx="5238750" cy="428625"/>
              <a:chOff x="923925" y="4619625"/>
              <a:chExt cx="5238750" cy="428625"/>
            </a:xfrm>
          </p:grpSpPr>
          <p:sp>
            <p:nvSpPr>
              <p:cNvPr id="166" name="Ellipse 165">
                <a:extLst>
                  <a:ext uri="{FF2B5EF4-FFF2-40B4-BE49-F238E27FC236}">
                    <a16:creationId xmlns:a16="http://schemas.microsoft.com/office/drawing/2014/main" id="{14A0F466-8D2C-4EC2-8F26-AD70FEB9D22B}"/>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Ellipse 166">
                <a:extLst>
                  <a:ext uri="{FF2B5EF4-FFF2-40B4-BE49-F238E27FC236}">
                    <a16:creationId xmlns:a16="http://schemas.microsoft.com/office/drawing/2014/main" id="{9EB2B062-12F1-45E0-BC79-23BA4D0DFC42}"/>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Ellipse 167">
                <a:extLst>
                  <a:ext uri="{FF2B5EF4-FFF2-40B4-BE49-F238E27FC236}">
                    <a16:creationId xmlns:a16="http://schemas.microsoft.com/office/drawing/2014/main" id="{48247712-B3F1-443B-B690-93A08222E0C2}"/>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Ellipse 168">
                <a:extLst>
                  <a:ext uri="{FF2B5EF4-FFF2-40B4-BE49-F238E27FC236}">
                    <a16:creationId xmlns:a16="http://schemas.microsoft.com/office/drawing/2014/main" id="{3CEDF2C3-A8E5-4DA1-AB4C-388D93C9A9B5}"/>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Ellipse 169">
                <a:extLst>
                  <a:ext uri="{FF2B5EF4-FFF2-40B4-BE49-F238E27FC236}">
                    <a16:creationId xmlns:a16="http://schemas.microsoft.com/office/drawing/2014/main" id="{0FC5DFF4-68EF-4B27-B4B6-BBA138EEC2BF}"/>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Ellipse 170">
                <a:extLst>
                  <a:ext uri="{FF2B5EF4-FFF2-40B4-BE49-F238E27FC236}">
                    <a16:creationId xmlns:a16="http://schemas.microsoft.com/office/drawing/2014/main" id="{622DC2CC-09BB-4343-8399-B5A161A91FFF}"/>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Ellipse 171">
                <a:extLst>
                  <a:ext uri="{FF2B5EF4-FFF2-40B4-BE49-F238E27FC236}">
                    <a16:creationId xmlns:a16="http://schemas.microsoft.com/office/drawing/2014/main" id="{98EB3ED2-5DB7-4245-BB22-6FB887061AD9}"/>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Ellipse 172">
                <a:extLst>
                  <a:ext uri="{FF2B5EF4-FFF2-40B4-BE49-F238E27FC236}">
                    <a16:creationId xmlns:a16="http://schemas.microsoft.com/office/drawing/2014/main" id="{8A55458A-70EF-4C78-9474-F2E09FEDCDEC}"/>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a:extLst>
                  <a:ext uri="{FF2B5EF4-FFF2-40B4-BE49-F238E27FC236}">
                    <a16:creationId xmlns:a16="http://schemas.microsoft.com/office/drawing/2014/main" id="{1B14E9D2-6ECB-4BCA-9F4D-6F5078912FB9}"/>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a:extLst>
                  <a:ext uri="{FF2B5EF4-FFF2-40B4-BE49-F238E27FC236}">
                    <a16:creationId xmlns:a16="http://schemas.microsoft.com/office/drawing/2014/main" id="{C716C32B-2160-490B-97C4-A486AC1A8C4A}"/>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6" name="ZoneTexte 155">
              <a:extLst>
                <a:ext uri="{FF2B5EF4-FFF2-40B4-BE49-F238E27FC236}">
                  <a16:creationId xmlns:a16="http://schemas.microsoft.com/office/drawing/2014/main" id="{09593A56-3450-4592-8F2F-03E5E8759562}"/>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8</a:t>
              </a:r>
            </a:p>
          </p:txBody>
        </p:sp>
        <p:sp>
          <p:nvSpPr>
            <p:cNvPr id="157" name="ZoneTexte 156">
              <a:extLst>
                <a:ext uri="{FF2B5EF4-FFF2-40B4-BE49-F238E27FC236}">
                  <a16:creationId xmlns:a16="http://schemas.microsoft.com/office/drawing/2014/main" id="{B1630C4C-CE55-4DF0-8A76-EE11EEAC83D6}"/>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9</a:t>
              </a:r>
            </a:p>
          </p:txBody>
        </p:sp>
        <p:sp>
          <p:nvSpPr>
            <p:cNvPr id="158" name="ZoneTexte 157">
              <a:extLst>
                <a:ext uri="{FF2B5EF4-FFF2-40B4-BE49-F238E27FC236}">
                  <a16:creationId xmlns:a16="http://schemas.microsoft.com/office/drawing/2014/main" id="{D7F85954-E230-4920-9DF7-6F5FC62B02ED}"/>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7</a:t>
              </a:r>
            </a:p>
          </p:txBody>
        </p:sp>
        <p:sp>
          <p:nvSpPr>
            <p:cNvPr id="159" name="ZoneTexte 158">
              <a:extLst>
                <a:ext uri="{FF2B5EF4-FFF2-40B4-BE49-F238E27FC236}">
                  <a16:creationId xmlns:a16="http://schemas.microsoft.com/office/drawing/2014/main" id="{71EAD1FD-1D5E-4A35-9DB4-BA7A2D841F89}"/>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9</a:t>
              </a:r>
            </a:p>
          </p:txBody>
        </p:sp>
        <p:sp>
          <p:nvSpPr>
            <p:cNvPr id="160" name="ZoneTexte 159">
              <a:extLst>
                <a:ext uri="{FF2B5EF4-FFF2-40B4-BE49-F238E27FC236}">
                  <a16:creationId xmlns:a16="http://schemas.microsoft.com/office/drawing/2014/main" id="{90D61113-62B8-47B9-AA56-DF74F5593C31}"/>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3</a:t>
              </a:r>
            </a:p>
          </p:txBody>
        </p:sp>
        <p:sp>
          <p:nvSpPr>
            <p:cNvPr id="161" name="ZoneTexte 160">
              <a:extLst>
                <a:ext uri="{FF2B5EF4-FFF2-40B4-BE49-F238E27FC236}">
                  <a16:creationId xmlns:a16="http://schemas.microsoft.com/office/drawing/2014/main" id="{BCBD5A07-351B-4614-AB79-63E3361DA831}"/>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2</a:t>
              </a:r>
            </a:p>
          </p:txBody>
        </p:sp>
        <p:sp>
          <p:nvSpPr>
            <p:cNvPr id="162" name="ZoneTexte 161">
              <a:extLst>
                <a:ext uri="{FF2B5EF4-FFF2-40B4-BE49-F238E27FC236}">
                  <a16:creationId xmlns:a16="http://schemas.microsoft.com/office/drawing/2014/main" id="{5D5C9DAA-FC15-478E-9791-A7156613302D}"/>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3</a:t>
              </a:r>
            </a:p>
          </p:txBody>
        </p:sp>
        <p:sp>
          <p:nvSpPr>
            <p:cNvPr id="163" name="ZoneTexte 162">
              <a:extLst>
                <a:ext uri="{FF2B5EF4-FFF2-40B4-BE49-F238E27FC236}">
                  <a16:creationId xmlns:a16="http://schemas.microsoft.com/office/drawing/2014/main" id="{14AAD0F9-32B2-45C7-AE60-F3EDB7B448AF}"/>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8</a:t>
              </a:r>
            </a:p>
          </p:txBody>
        </p:sp>
        <p:sp>
          <p:nvSpPr>
            <p:cNvPr id="164" name="ZoneTexte 163">
              <a:extLst>
                <a:ext uri="{FF2B5EF4-FFF2-40B4-BE49-F238E27FC236}">
                  <a16:creationId xmlns:a16="http://schemas.microsoft.com/office/drawing/2014/main" id="{34300407-C6D8-47D1-A3F6-BE7CCEA0FD7F}"/>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4</a:t>
              </a:r>
            </a:p>
          </p:txBody>
        </p:sp>
        <p:sp>
          <p:nvSpPr>
            <p:cNvPr id="165" name="ZoneTexte 164">
              <a:extLst>
                <a:ext uri="{FF2B5EF4-FFF2-40B4-BE49-F238E27FC236}">
                  <a16:creationId xmlns:a16="http://schemas.microsoft.com/office/drawing/2014/main" id="{191D596F-8032-42E5-BEE0-A4E7053F3A2A}"/>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6</a:t>
              </a:r>
            </a:p>
          </p:txBody>
        </p:sp>
      </p:grpSp>
      <p:grpSp>
        <p:nvGrpSpPr>
          <p:cNvPr id="176" name="Groupe 175">
            <a:extLst>
              <a:ext uri="{FF2B5EF4-FFF2-40B4-BE49-F238E27FC236}">
                <a16:creationId xmlns:a16="http://schemas.microsoft.com/office/drawing/2014/main" id="{3D2DAE48-34EA-4234-8307-E8DDDA52572D}"/>
              </a:ext>
            </a:extLst>
          </p:cNvPr>
          <p:cNvGrpSpPr/>
          <p:nvPr/>
        </p:nvGrpSpPr>
        <p:grpSpPr>
          <a:xfrm>
            <a:off x="1794209" y="5616695"/>
            <a:ext cx="5238750" cy="435189"/>
            <a:chOff x="1762125" y="4517811"/>
            <a:chExt cx="5238750" cy="435189"/>
          </a:xfrm>
        </p:grpSpPr>
        <p:grpSp>
          <p:nvGrpSpPr>
            <p:cNvPr id="177" name="Groupe 176">
              <a:extLst>
                <a:ext uri="{FF2B5EF4-FFF2-40B4-BE49-F238E27FC236}">
                  <a16:creationId xmlns:a16="http://schemas.microsoft.com/office/drawing/2014/main" id="{4ECC8C33-78BB-4466-8F04-E18CF205BA50}"/>
                </a:ext>
              </a:extLst>
            </p:cNvPr>
            <p:cNvGrpSpPr/>
            <p:nvPr/>
          </p:nvGrpSpPr>
          <p:grpSpPr>
            <a:xfrm>
              <a:off x="1762125" y="4524375"/>
              <a:ext cx="5238750" cy="428625"/>
              <a:chOff x="923925" y="4619625"/>
              <a:chExt cx="5238750" cy="428625"/>
            </a:xfrm>
          </p:grpSpPr>
          <p:sp>
            <p:nvSpPr>
              <p:cNvPr id="188" name="Ellipse 187">
                <a:extLst>
                  <a:ext uri="{FF2B5EF4-FFF2-40B4-BE49-F238E27FC236}">
                    <a16:creationId xmlns:a16="http://schemas.microsoft.com/office/drawing/2014/main" id="{709EBBE3-4104-443D-8CD4-2DB5083C3F3D}"/>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Ellipse 188">
                <a:extLst>
                  <a:ext uri="{FF2B5EF4-FFF2-40B4-BE49-F238E27FC236}">
                    <a16:creationId xmlns:a16="http://schemas.microsoft.com/office/drawing/2014/main" id="{53FD79A0-2EFB-40C0-8781-F71A9CF9794F}"/>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Ellipse 189">
                <a:extLst>
                  <a:ext uri="{FF2B5EF4-FFF2-40B4-BE49-F238E27FC236}">
                    <a16:creationId xmlns:a16="http://schemas.microsoft.com/office/drawing/2014/main" id="{66C074C2-E1E5-4B26-9F28-2ABD1CB67223}"/>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Ellipse 190">
                <a:extLst>
                  <a:ext uri="{FF2B5EF4-FFF2-40B4-BE49-F238E27FC236}">
                    <a16:creationId xmlns:a16="http://schemas.microsoft.com/office/drawing/2014/main" id="{A5F9694C-01A5-4455-8A8D-470397AADDAF}"/>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Ellipse 191">
                <a:extLst>
                  <a:ext uri="{FF2B5EF4-FFF2-40B4-BE49-F238E27FC236}">
                    <a16:creationId xmlns:a16="http://schemas.microsoft.com/office/drawing/2014/main" id="{B68EA984-D3DB-42BA-81F3-CA26E25291EF}"/>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a:extLst>
                  <a:ext uri="{FF2B5EF4-FFF2-40B4-BE49-F238E27FC236}">
                    <a16:creationId xmlns:a16="http://schemas.microsoft.com/office/drawing/2014/main" id="{23B36222-BAFA-441A-BFB9-604808179D7A}"/>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Ellipse 193">
                <a:extLst>
                  <a:ext uri="{FF2B5EF4-FFF2-40B4-BE49-F238E27FC236}">
                    <a16:creationId xmlns:a16="http://schemas.microsoft.com/office/drawing/2014/main" id="{91AD9710-4C8F-49FD-B852-5D8CF7F2B5D6}"/>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5" name="Ellipse 194">
                <a:extLst>
                  <a:ext uri="{FF2B5EF4-FFF2-40B4-BE49-F238E27FC236}">
                    <a16:creationId xmlns:a16="http://schemas.microsoft.com/office/drawing/2014/main" id="{7E4C74F2-1122-4165-9A57-8027CC56CE8E}"/>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Ellipse 195">
                <a:extLst>
                  <a:ext uri="{FF2B5EF4-FFF2-40B4-BE49-F238E27FC236}">
                    <a16:creationId xmlns:a16="http://schemas.microsoft.com/office/drawing/2014/main" id="{B3B9140E-2133-4D0F-AEB9-EBD33125CA67}"/>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Ellipse 196">
                <a:extLst>
                  <a:ext uri="{FF2B5EF4-FFF2-40B4-BE49-F238E27FC236}">
                    <a16:creationId xmlns:a16="http://schemas.microsoft.com/office/drawing/2014/main" id="{45E670FE-559C-4CED-958D-69BFCE6753A9}"/>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8" name="ZoneTexte 177">
              <a:extLst>
                <a:ext uri="{FF2B5EF4-FFF2-40B4-BE49-F238E27FC236}">
                  <a16:creationId xmlns:a16="http://schemas.microsoft.com/office/drawing/2014/main" id="{D5EBABB1-17B6-426B-BE24-7F7A1E04C2AD}"/>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2</a:t>
              </a:r>
            </a:p>
          </p:txBody>
        </p:sp>
        <p:sp>
          <p:nvSpPr>
            <p:cNvPr id="179" name="ZoneTexte 178">
              <a:extLst>
                <a:ext uri="{FF2B5EF4-FFF2-40B4-BE49-F238E27FC236}">
                  <a16:creationId xmlns:a16="http://schemas.microsoft.com/office/drawing/2014/main" id="{A19A6E23-AAC3-4864-AC57-8FBDD9206980}"/>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6</a:t>
              </a:r>
            </a:p>
          </p:txBody>
        </p:sp>
        <p:sp>
          <p:nvSpPr>
            <p:cNvPr id="180" name="ZoneTexte 179">
              <a:extLst>
                <a:ext uri="{FF2B5EF4-FFF2-40B4-BE49-F238E27FC236}">
                  <a16:creationId xmlns:a16="http://schemas.microsoft.com/office/drawing/2014/main" id="{E3C0C947-A07B-409D-AF02-C6314430242E}"/>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4</a:t>
              </a:r>
            </a:p>
          </p:txBody>
        </p:sp>
        <p:sp>
          <p:nvSpPr>
            <p:cNvPr id="181" name="ZoneTexte 180">
              <a:extLst>
                <a:ext uri="{FF2B5EF4-FFF2-40B4-BE49-F238E27FC236}">
                  <a16:creationId xmlns:a16="http://schemas.microsoft.com/office/drawing/2014/main" id="{94601713-F14A-4612-80B8-23122CE35BC1}"/>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3</a:t>
              </a:r>
            </a:p>
          </p:txBody>
        </p:sp>
        <p:sp>
          <p:nvSpPr>
            <p:cNvPr id="182" name="ZoneTexte 181">
              <a:extLst>
                <a:ext uri="{FF2B5EF4-FFF2-40B4-BE49-F238E27FC236}">
                  <a16:creationId xmlns:a16="http://schemas.microsoft.com/office/drawing/2014/main" id="{71EEF20E-B29F-4033-98B8-13F9FCD278DF}"/>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3</a:t>
              </a:r>
            </a:p>
          </p:txBody>
        </p:sp>
        <p:sp>
          <p:nvSpPr>
            <p:cNvPr id="183" name="ZoneTexte 182">
              <a:extLst>
                <a:ext uri="{FF2B5EF4-FFF2-40B4-BE49-F238E27FC236}">
                  <a16:creationId xmlns:a16="http://schemas.microsoft.com/office/drawing/2014/main" id="{5AB2CC06-5B7B-4CD0-9690-1150A4A27FA3}"/>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8</a:t>
              </a:r>
            </a:p>
          </p:txBody>
        </p:sp>
        <p:sp>
          <p:nvSpPr>
            <p:cNvPr id="184" name="ZoneTexte 183">
              <a:extLst>
                <a:ext uri="{FF2B5EF4-FFF2-40B4-BE49-F238E27FC236}">
                  <a16:creationId xmlns:a16="http://schemas.microsoft.com/office/drawing/2014/main" id="{9BE0E478-CE8A-4E09-B8FA-810B8370C420}"/>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3</a:t>
              </a:r>
            </a:p>
          </p:txBody>
        </p:sp>
        <p:sp>
          <p:nvSpPr>
            <p:cNvPr id="185" name="ZoneTexte 184">
              <a:extLst>
                <a:ext uri="{FF2B5EF4-FFF2-40B4-BE49-F238E27FC236}">
                  <a16:creationId xmlns:a16="http://schemas.microsoft.com/office/drawing/2014/main" id="{2468B20E-99F2-4ED9-ABE9-351702476EFF}"/>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2</a:t>
              </a:r>
            </a:p>
          </p:txBody>
        </p:sp>
        <p:sp>
          <p:nvSpPr>
            <p:cNvPr id="186" name="ZoneTexte 185">
              <a:extLst>
                <a:ext uri="{FF2B5EF4-FFF2-40B4-BE49-F238E27FC236}">
                  <a16:creationId xmlns:a16="http://schemas.microsoft.com/office/drawing/2014/main" id="{B0C1CF7F-0031-4048-AD13-30220B4EC70E}"/>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7</a:t>
              </a:r>
            </a:p>
          </p:txBody>
        </p:sp>
        <p:sp>
          <p:nvSpPr>
            <p:cNvPr id="187" name="ZoneTexte 186">
              <a:extLst>
                <a:ext uri="{FF2B5EF4-FFF2-40B4-BE49-F238E27FC236}">
                  <a16:creationId xmlns:a16="http://schemas.microsoft.com/office/drawing/2014/main" id="{3C1AD73E-8AB7-4F1F-A5B0-67B3758C671C}"/>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9</a:t>
              </a:r>
            </a:p>
          </p:txBody>
        </p:sp>
      </p:grpSp>
      <p:grpSp>
        <p:nvGrpSpPr>
          <p:cNvPr id="198" name="Groupe 197">
            <a:extLst>
              <a:ext uri="{FF2B5EF4-FFF2-40B4-BE49-F238E27FC236}">
                <a16:creationId xmlns:a16="http://schemas.microsoft.com/office/drawing/2014/main" id="{01454ACD-E702-4F1D-8EEF-283C6244FFE1}"/>
              </a:ext>
            </a:extLst>
          </p:cNvPr>
          <p:cNvGrpSpPr/>
          <p:nvPr/>
        </p:nvGrpSpPr>
        <p:grpSpPr>
          <a:xfrm>
            <a:off x="1794209" y="6146085"/>
            <a:ext cx="5238750" cy="435189"/>
            <a:chOff x="1762125" y="4517811"/>
            <a:chExt cx="5238750" cy="435189"/>
          </a:xfrm>
        </p:grpSpPr>
        <p:grpSp>
          <p:nvGrpSpPr>
            <p:cNvPr id="199" name="Groupe 198">
              <a:extLst>
                <a:ext uri="{FF2B5EF4-FFF2-40B4-BE49-F238E27FC236}">
                  <a16:creationId xmlns:a16="http://schemas.microsoft.com/office/drawing/2014/main" id="{B5DCA63F-8605-4B45-AB6E-55E2E59E2D1A}"/>
                </a:ext>
              </a:extLst>
            </p:cNvPr>
            <p:cNvGrpSpPr/>
            <p:nvPr/>
          </p:nvGrpSpPr>
          <p:grpSpPr>
            <a:xfrm>
              <a:off x="1762125" y="4524375"/>
              <a:ext cx="5238750" cy="428625"/>
              <a:chOff x="923925" y="4619625"/>
              <a:chExt cx="5238750" cy="428625"/>
            </a:xfrm>
          </p:grpSpPr>
          <p:sp>
            <p:nvSpPr>
              <p:cNvPr id="210" name="Ellipse 209">
                <a:extLst>
                  <a:ext uri="{FF2B5EF4-FFF2-40B4-BE49-F238E27FC236}">
                    <a16:creationId xmlns:a16="http://schemas.microsoft.com/office/drawing/2014/main" id="{491DA6A9-1A5C-4CE2-B98D-9AB957CA2FBD}"/>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Ellipse 210">
                <a:extLst>
                  <a:ext uri="{FF2B5EF4-FFF2-40B4-BE49-F238E27FC236}">
                    <a16:creationId xmlns:a16="http://schemas.microsoft.com/office/drawing/2014/main" id="{2AC49AB0-DC66-4BAD-A047-FD956E280862}"/>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Ellipse 211">
                <a:extLst>
                  <a:ext uri="{FF2B5EF4-FFF2-40B4-BE49-F238E27FC236}">
                    <a16:creationId xmlns:a16="http://schemas.microsoft.com/office/drawing/2014/main" id="{5F2B3651-A53D-4189-95EA-3A6BA1E2AEC8}"/>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Ellipse 212">
                <a:extLst>
                  <a:ext uri="{FF2B5EF4-FFF2-40B4-BE49-F238E27FC236}">
                    <a16:creationId xmlns:a16="http://schemas.microsoft.com/office/drawing/2014/main" id="{BD886FA8-A735-4DD0-8CCF-D9B1E6B5FB0E}"/>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Ellipse 213">
                <a:extLst>
                  <a:ext uri="{FF2B5EF4-FFF2-40B4-BE49-F238E27FC236}">
                    <a16:creationId xmlns:a16="http://schemas.microsoft.com/office/drawing/2014/main" id="{BF3DE3EE-2211-4194-8330-06D0D346DDAD}"/>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Ellipse 214">
                <a:extLst>
                  <a:ext uri="{FF2B5EF4-FFF2-40B4-BE49-F238E27FC236}">
                    <a16:creationId xmlns:a16="http://schemas.microsoft.com/office/drawing/2014/main" id="{35F57856-C7B3-4B99-AE6C-8EE2881DDDF6}"/>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Ellipse 215">
                <a:extLst>
                  <a:ext uri="{FF2B5EF4-FFF2-40B4-BE49-F238E27FC236}">
                    <a16:creationId xmlns:a16="http://schemas.microsoft.com/office/drawing/2014/main" id="{29E223F5-A341-4574-BBB8-19C8CAE0CE6B}"/>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Ellipse 216">
                <a:extLst>
                  <a:ext uri="{FF2B5EF4-FFF2-40B4-BE49-F238E27FC236}">
                    <a16:creationId xmlns:a16="http://schemas.microsoft.com/office/drawing/2014/main" id="{D7CAFB7D-FAEF-48F1-B7DE-BFE1CDE0C582}"/>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8" name="Ellipse 217">
                <a:extLst>
                  <a:ext uri="{FF2B5EF4-FFF2-40B4-BE49-F238E27FC236}">
                    <a16:creationId xmlns:a16="http://schemas.microsoft.com/office/drawing/2014/main" id="{4E5E6133-6B47-4302-9EE0-4D5B79337291}"/>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Ellipse 218">
                <a:extLst>
                  <a:ext uri="{FF2B5EF4-FFF2-40B4-BE49-F238E27FC236}">
                    <a16:creationId xmlns:a16="http://schemas.microsoft.com/office/drawing/2014/main" id="{DB1462FE-727D-4B20-8A29-DE3925B451B0}"/>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0" name="ZoneTexte 199">
              <a:extLst>
                <a:ext uri="{FF2B5EF4-FFF2-40B4-BE49-F238E27FC236}">
                  <a16:creationId xmlns:a16="http://schemas.microsoft.com/office/drawing/2014/main" id="{7227EFE5-B05B-4924-98AA-48CE64A66FCC}"/>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1</a:t>
              </a:r>
            </a:p>
          </p:txBody>
        </p:sp>
        <p:sp>
          <p:nvSpPr>
            <p:cNvPr id="201" name="ZoneTexte 200">
              <a:extLst>
                <a:ext uri="{FF2B5EF4-FFF2-40B4-BE49-F238E27FC236}">
                  <a16:creationId xmlns:a16="http://schemas.microsoft.com/office/drawing/2014/main" id="{C51E0319-4EDA-481E-9EBF-682261EA105A}"/>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0</a:t>
              </a:r>
            </a:p>
          </p:txBody>
        </p:sp>
        <p:sp>
          <p:nvSpPr>
            <p:cNvPr id="202" name="ZoneTexte 201">
              <a:extLst>
                <a:ext uri="{FF2B5EF4-FFF2-40B4-BE49-F238E27FC236}">
                  <a16:creationId xmlns:a16="http://schemas.microsoft.com/office/drawing/2014/main" id="{EB4115D3-C8F8-4D96-B2D6-ECDA4F2F4BDF}"/>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2</a:t>
              </a:r>
            </a:p>
          </p:txBody>
        </p:sp>
        <p:sp>
          <p:nvSpPr>
            <p:cNvPr id="203" name="ZoneTexte 202">
              <a:extLst>
                <a:ext uri="{FF2B5EF4-FFF2-40B4-BE49-F238E27FC236}">
                  <a16:creationId xmlns:a16="http://schemas.microsoft.com/office/drawing/2014/main" id="{51C318BE-62E0-4DE1-AA93-AC71412CF351}"/>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8</a:t>
              </a:r>
            </a:p>
          </p:txBody>
        </p:sp>
        <p:sp>
          <p:nvSpPr>
            <p:cNvPr id="204" name="ZoneTexte 203">
              <a:extLst>
                <a:ext uri="{FF2B5EF4-FFF2-40B4-BE49-F238E27FC236}">
                  <a16:creationId xmlns:a16="http://schemas.microsoft.com/office/drawing/2014/main" id="{8883BC45-ED3E-4057-B236-9237706C74C1}"/>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8</a:t>
              </a:r>
            </a:p>
          </p:txBody>
        </p:sp>
        <p:sp>
          <p:nvSpPr>
            <p:cNvPr id="205" name="ZoneTexte 204">
              <a:extLst>
                <a:ext uri="{FF2B5EF4-FFF2-40B4-BE49-F238E27FC236}">
                  <a16:creationId xmlns:a16="http://schemas.microsoft.com/office/drawing/2014/main" id="{DC3ECC87-A7DC-4C21-931D-BC38502CD57E}"/>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4</a:t>
              </a:r>
            </a:p>
          </p:txBody>
        </p:sp>
        <p:sp>
          <p:nvSpPr>
            <p:cNvPr id="206" name="ZoneTexte 205">
              <a:extLst>
                <a:ext uri="{FF2B5EF4-FFF2-40B4-BE49-F238E27FC236}">
                  <a16:creationId xmlns:a16="http://schemas.microsoft.com/office/drawing/2014/main" id="{EDA048D9-9B5D-4DAA-A0EB-5A0495E0E22B}"/>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1</a:t>
              </a:r>
            </a:p>
          </p:txBody>
        </p:sp>
        <p:sp>
          <p:nvSpPr>
            <p:cNvPr id="207" name="ZoneTexte 206">
              <a:extLst>
                <a:ext uri="{FF2B5EF4-FFF2-40B4-BE49-F238E27FC236}">
                  <a16:creationId xmlns:a16="http://schemas.microsoft.com/office/drawing/2014/main" id="{B0B3C140-81F4-4C28-A9E0-B0A93EB2CE0B}"/>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9</a:t>
              </a:r>
            </a:p>
          </p:txBody>
        </p:sp>
        <p:sp>
          <p:nvSpPr>
            <p:cNvPr id="208" name="ZoneTexte 207">
              <a:extLst>
                <a:ext uri="{FF2B5EF4-FFF2-40B4-BE49-F238E27FC236}">
                  <a16:creationId xmlns:a16="http://schemas.microsoft.com/office/drawing/2014/main" id="{D1EECAEC-5558-4F25-AAEB-13A0D137589E}"/>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7</a:t>
              </a:r>
            </a:p>
          </p:txBody>
        </p:sp>
        <p:sp>
          <p:nvSpPr>
            <p:cNvPr id="209" name="ZoneTexte 208">
              <a:extLst>
                <a:ext uri="{FF2B5EF4-FFF2-40B4-BE49-F238E27FC236}">
                  <a16:creationId xmlns:a16="http://schemas.microsoft.com/office/drawing/2014/main" id="{5065B31F-D9DC-4C2D-BECE-06E3D788009B}"/>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1</a:t>
              </a:r>
            </a:p>
          </p:txBody>
        </p:sp>
      </p:grpSp>
      <p:grpSp>
        <p:nvGrpSpPr>
          <p:cNvPr id="220" name="Groupe 219">
            <a:extLst>
              <a:ext uri="{FF2B5EF4-FFF2-40B4-BE49-F238E27FC236}">
                <a16:creationId xmlns:a16="http://schemas.microsoft.com/office/drawing/2014/main" id="{DC8AD2BD-0397-4B2F-A730-352E2BF7A194}"/>
              </a:ext>
            </a:extLst>
          </p:cNvPr>
          <p:cNvGrpSpPr/>
          <p:nvPr/>
        </p:nvGrpSpPr>
        <p:grpSpPr>
          <a:xfrm>
            <a:off x="1794209" y="6699538"/>
            <a:ext cx="5238750" cy="435189"/>
            <a:chOff x="1762125" y="4517811"/>
            <a:chExt cx="5238750" cy="435189"/>
          </a:xfrm>
        </p:grpSpPr>
        <p:grpSp>
          <p:nvGrpSpPr>
            <p:cNvPr id="221" name="Groupe 220">
              <a:extLst>
                <a:ext uri="{FF2B5EF4-FFF2-40B4-BE49-F238E27FC236}">
                  <a16:creationId xmlns:a16="http://schemas.microsoft.com/office/drawing/2014/main" id="{C42F2FC6-4D09-4792-B95F-A33587CE6A4F}"/>
                </a:ext>
              </a:extLst>
            </p:cNvPr>
            <p:cNvGrpSpPr/>
            <p:nvPr/>
          </p:nvGrpSpPr>
          <p:grpSpPr>
            <a:xfrm>
              <a:off x="1762125" y="4524375"/>
              <a:ext cx="5238750" cy="428625"/>
              <a:chOff x="923925" y="4619625"/>
              <a:chExt cx="5238750" cy="428625"/>
            </a:xfrm>
          </p:grpSpPr>
          <p:sp>
            <p:nvSpPr>
              <p:cNvPr id="232" name="Ellipse 231">
                <a:extLst>
                  <a:ext uri="{FF2B5EF4-FFF2-40B4-BE49-F238E27FC236}">
                    <a16:creationId xmlns:a16="http://schemas.microsoft.com/office/drawing/2014/main" id="{EFCE25AC-99F5-4FCC-98D8-9DDE33EA1888}"/>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Ellipse 232">
                <a:extLst>
                  <a:ext uri="{FF2B5EF4-FFF2-40B4-BE49-F238E27FC236}">
                    <a16:creationId xmlns:a16="http://schemas.microsoft.com/office/drawing/2014/main" id="{353989EA-F6B2-4B3E-B4EA-F5E01B4BCBED}"/>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Ellipse 233">
                <a:extLst>
                  <a:ext uri="{FF2B5EF4-FFF2-40B4-BE49-F238E27FC236}">
                    <a16:creationId xmlns:a16="http://schemas.microsoft.com/office/drawing/2014/main" id="{D9F539B1-00EE-492C-9982-AE3072074826}"/>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Ellipse 234">
                <a:extLst>
                  <a:ext uri="{FF2B5EF4-FFF2-40B4-BE49-F238E27FC236}">
                    <a16:creationId xmlns:a16="http://schemas.microsoft.com/office/drawing/2014/main" id="{A1B85EEC-B84D-41DC-A78D-87E287A525A6}"/>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Ellipse 235">
                <a:extLst>
                  <a:ext uri="{FF2B5EF4-FFF2-40B4-BE49-F238E27FC236}">
                    <a16:creationId xmlns:a16="http://schemas.microsoft.com/office/drawing/2014/main" id="{DFB0E8BB-8941-4E73-B0FA-3EB90D9D6152}"/>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Ellipse 236">
                <a:extLst>
                  <a:ext uri="{FF2B5EF4-FFF2-40B4-BE49-F238E27FC236}">
                    <a16:creationId xmlns:a16="http://schemas.microsoft.com/office/drawing/2014/main" id="{C1E9379F-DCD3-4A65-8F0E-C1654A28366F}"/>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Ellipse 237">
                <a:extLst>
                  <a:ext uri="{FF2B5EF4-FFF2-40B4-BE49-F238E27FC236}">
                    <a16:creationId xmlns:a16="http://schemas.microsoft.com/office/drawing/2014/main" id="{EC8F24CB-C312-44F0-A3C7-2042295B4BF1}"/>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Ellipse 238">
                <a:extLst>
                  <a:ext uri="{FF2B5EF4-FFF2-40B4-BE49-F238E27FC236}">
                    <a16:creationId xmlns:a16="http://schemas.microsoft.com/office/drawing/2014/main" id="{B0D83C44-34FE-428E-BA3F-82473FBD84AC}"/>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Ellipse 239">
                <a:extLst>
                  <a:ext uri="{FF2B5EF4-FFF2-40B4-BE49-F238E27FC236}">
                    <a16:creationId xmlns:a16="http://schemas.microsoft.com/office/drawing/2014/main" id="{6860DC24-ADDD-49EA-B56C-112C88C13735}"/>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Ellipse 240">
                <a:extLst>
                  <a:ext uri="{FF2B5EF4-FFF2-40B4-BE49-F238E27FC236}">
                    <a16:creationId xmlns:a16="http://schemas.microsoft.com/office/drawing/2014/main" id="{953C04D2-94AA-4D56-877E-53950B8F533F}"/>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2" name="ZoneTexte 221">
              <a:extLst>
                <a:ext uri="{FF2B5EF4-FFF2-40B4-BE49-F238E27FC236}">
                  <a16:creationId xmlns:a16="http://schemas.microsoft.com/office/drawing/2014/main" id="{C2BA1920-3105-4F42-9994-C7B13A23A721}"/>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6</a:t>
              </a:r>
            </a:p>
          </p:txBody>
        </p:sp>
        <p:sp>
          <p:nvSpPr>
            <p:cNvPr id="223" name="ZoneTexte 222">
              <a:extLst>
                <a:ext uri="{FF2B5EF4-FFF2-40B4-BE49-F238E27FC236}">
                  <a16:creationId xmlns:a16="http://schemas.microsoft.com/office/drawing/2014/main" id="{1E8A3F18-6690-48B4-94FD-FFA8770D0553}"/>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9</a:t>
              </a:r>
            </a:p>
          </p:txBody>
        </p:sp>
        <p:sp>
          <p:nvSpPr>
            <p:cNvPr id="224" name="ZoneTexte 223">
              <a:extLst>
                <a:ext uri="{FF2B5EF4-FFF2-40B4-BE49-F238E27FC236}">
                  <a16:creationId xmlns:a16="http://schemas.microsoft.com/office/drawing/2014/main" id="{95258AD5-8011-497E-889E-921098DB1BF4}"/>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3</a:t>
              </a:r>
            </a:p>
          </p:txBody>
        </p:sp>
        <p:sp>
          <p:nvSpPr>
            <p:cNvPr id="225" name="ZoneTexte 224">
              <a:extLst>
                <a:ext uri="{FF2B5EF4-FFF2-40B4-BE49-F238E27FC236}">
                  <a16:creationId xmlns:a16="http://schemas.microsoft.com/office/drawing/2014/main" id="{9FB425E8-DA0B-44E2-9220-972B12299B16}"/>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9</a:t>
              </a:r>
            </a:p>
          </p:txBody>
        </p:sp>
        <p:sp>
          <p:nvSpPr>
            <p:cNvPr id="226" name="ZoneTexte 225">
              <a:extLst>
                <a:ext uri="{FF2B5EF4-FFF2-40B4-BE49-F238E27FC236}">
                  <a16:creationId xmlns:a16="http://schemas.microsoft.com/office/drawing/2014/main" id="{3D3DB9DF-383A-4B3C-A650-A8D292F47434}"/>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9</a:t>
              </a:r>
            </a:p>
          </p:txBody>
        </p:sp>
        <p:sp>
          <p:nvSpPr>
            <p:cNvPr id="227" name="ZoneTexte 226">
              <a:extLst>
                <a:ext uri="{FF2B5EF4-FFF2-40B4-BE49-F238E27FC236}">
                  <a16:creationId xmlns:a16="http://schemas.microsoft.com/office/drawing/2014/main" id="{90C76F07-6EB5-4A39-86F5-56BC0C9C03A6}"/>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3</a:t>
              </a:r>
            </a:p>
          </p:txBody>
        </p:sp>
        <p:sp>
          <p:nvSpPr>
            <p:cNvPr id="228" name="ZoneTexte 227">
              <a:extLst>
                <a:ext uri="{FF2B5EF4-FFF2-40B4-BE49-F238E27FC236}">
                  <a16:creationId xmlns:a16="http://schemas.microsoft.com/office/drawing/2014/main" id="{9414E11C-0E10-4C77-A989-9897B53FA7E7}"/>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7</a:t>
              </a:r>
            </a:p>
          </p:txBody>
        </p:sp>
        <p:sp>
          <p:nvSpPr>
            <p:cNvPr id="229" name="ZoneTexte 228">
              <a:extLst>
                <a:ext uri="{FF2B5EF4-FFF2-40B4-BE49-F238E27FC236}">
                  <a16:creationId xmlns:a16="http://schemas.microsoft.com/office/drawing/2014/main" id="{AC202074-9AC1-4102-82F6-07F261E55441}"/>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5</a:t>
              </a:r>
            </a:p>
          </p:txBody>
        </p:sp>
        <p:sp>
          <p:nvSpPr>
            <p:cNvPr id="230" name="ZoneTexte 229">
              <a:extLst>
                <a:ext uri="{FF2B5EF4-FFF2-40B4-BE49-F238E27FC236}">
                  <a16:creationId xmlns:a16="http://schemas.microsoft.com/office/drawing/2014/main" id="{31DB132D-C4C5-48CC-8663-E8DB23106E2A}"/>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1</a:t>
              </a:r>
            </a:p>
          </p:txBody>
        </p:sp>
        <p:sp>
          <p:nvSpPr>
            <p:cNvPr id="231" name="ZoneTexte 230">
              <a:extLst>
                <a:ext uri="{FF2B5EF4-FFF2-40B4-BE49-F238E27FC236}">
                  <a16:creationId xmlns:a16="http://schemas.microsoft.com/office/drawing/2014/main" id="{0A221987-68E9-4045-8E96-EB23C74E913D}"/>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0</a:t>
              </a:r>
            </a:p>
          </p:txBody>
        </p:sp>
      </p:grpSp>
      <p:grpSp>
        <p:nvGrpSpPr>
          <p:cNvPr id="242" name="Groupe 241">
            <a:extLst>
              <a:ext uri="{FF2B5EF4-FFF2-40B4-BE49-F238E27FC236}">
                <a16:creationId xmlns:a16="http://schemas.microsoft.com/office/drawing/2014/main" id="{FEDF84F0-F215-474F-8F9C-92736213DFF5}"/>
              </a:ext>
            </a:extLst>
          </p:cNvPr>
          <p:cNvGrpSpPr/>
          <p:nvPr/>
        </p:nvGrpSpPr>
        <p:grpSpPr>
          <a:xfrm>
            <a:off x="1794209" y="7244969"/>
            <a:ext cx="5238750" cy="435189"/>
            <a:chOff x="1762125" y="4517811"/>
            <a:chExt cx="5238750" cy="435189"/>
          </a:xfrm>
        </p:grpSpPr>
        <p:grpSp>
          <p:nvGrpSpPr>
            <p:cNvPr id="243" name="Groupe 242">
              <a:extLst>
                <a:ext uri="{FF2B5EF4-FFF2-40B4-BE49-F238E27FC236}">
                  <a16:creationId xmlns:a16="http://schemas.microsoft.com/office/drawing/2014/main" id="{865280C3-2044-43AB-A550-1D70A8E23022}"/>
                </a:ext>
              </a:extLst>
            </p:cNvPr>
            <p:cNvGrpSpPr/>
            <p:nvPr/>
          </p:nvGrpSpPr>
          <p:grpSpPr>
            <a:xfrm>
              <a:off x="1762125" y="4524375"/>
              <a:ext cx="5238750" cy="428625"/>
              <a:chOff x="923925" y="4619625"/>
              <a:chExt cx="5238750" cy="428625"/>
            </a:xfrm>
          </p:grpSpPr>
          <p:sp>
            <p:nvSpPr>
              <p:cNvPr id="254" name="Ellipse 253">
                <a:extLst>
                  <a:ext uri="{FF2B5EF4-FFF2-40B4-BE49-F238E27FC236}">
                    <a16:creationId xmlns:a16="http://schemas.microsoft.com/office/drawing/2014/main" id="{1F6BD5A0-AE75-4E28-8226-9029445DF25E}"/>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Ellipse 254">
                <a:extLst>
                  <a:ext uri="{FF2B5EF4-FFF2-40B4-BE49-F238E27FC236}">
                    <a16:creationId xmlns:a16="http://schemas.microsoft.com/office/drawing/2014/main" id="{D8939919-B99A-453A-9683-15BFC9D7AE1B}"/>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Ellipse 255">
                <a:extLst>
                  <a:ext uri="{FF2B5EF4-FFF2-40B4-BE49-F238E27FC236}">
                    <a16:creationId xmlns:a16="http://schemas.microsoft.com/office/drawing/2014/main" id="{14842F20-07B3-41B1-877C-5C4BEB88E996}"/>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Ellipse 256">
                <a:extLst>
                  <a:ext uri="{FF2B5EF4-FFF2-40B4-BE49-F238E27FC236}">
                    <a16:creationId xmlns:a16="http://schemas.microsoft.com/office/drawing/2014/main" id="{E040A7A8-48AD-4230-ACAD-2BE79436DCB6}"/>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8" name="Ellipse 257">
                <a:extLst>
                  <a:ext uri="{FF2B5EF4-FFF2-40B4-BE49-F238E27FC236}">
                    <a16:creationId xmlns:a16="http://schemas.microsoft.com/office/drawing/2014/main" id="{3159EE00-D04C-4229-871F-43EACE5384A7}"/>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9" name="Ellipse 258">
                <a:extLst>
                  <a:ext uri="{FF2B5EF4-FFF2-40B4-BE49-F238E27FC236}">
                    <a16:creationId xmlns:a16="http://schemas.microsoft.com/office/drawing/2014/main" id="{C62F0B03-F6BB-4F44-8D71-CB546A0AD659}"/>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Ellipse 259">
                <a:extLst>
                  <a:ext uri="{FF2B5EF4-FFF2-40B4-BE49-F238E27FC236}">
                    <a16:creationId xmlns:a16="http://schemas.microsoft.com/office/drawing/2014/main" id="{7D1E124B-C70A-47E5-8DB8-3970DEED5926}"/>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1" name="Ellipse 260">
                <a:extLst>
                  <a:ext uri="{FF2B5EF4-FFF2-40B4-BE49-F238E27FC236}">
                    <a16:creationId xmlns:a16="http://schemas.microsoft.com/office/drawing/2014/main" id="{002D5965-F351-4D7C-882C-B74F1F4F7786}"/>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2" name="Ellipse 261">
                <a:extLst>
                  <a:ext uri="{FF2B5EF4-FFF2-40B4-BE49-F238E27FC236}">
                    <a16:creationId xmlns:a16="http://schemas.microsoft.com/office/drawing/2014/main" id="{169E0A2B-8DA3-47EE-AF4D-B3186CBF18BC}"/>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Ellipse 262">
                <a:extLst>
                  <a:ext uri="{FF2B5EF4-FFF2-40B4-BE49-F238E27FC236}">
                    <a16:creationId xmlns:a16="http://schemas.microsoft.com/office/drawing/2014/main" id="{C1EAC93E-ED48-4D29-BB36-7ABEFCE98404}"/>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4" name="ZoneTexte 243">
              <a:extLst>
                <a:ext uri="{FF2B5EF4-FFF2-40B4-BE49-F238E27FC236}">
                  <a16:creationId xmlns:a16="http://schemas.microsoft.com/office/drawing/2014/main" id="{3B04C510-8181-45E1-8ED7-6DCAE067DBBC}"/>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5</a:t>
              </a:r>
            </a:p>
          </p:txBody>
        </p:sp>
        <p:sp>
          <p:nvSpPr>
            <p:cNvPr id="245" name="ZoneTexte 244">
              <a:extLst>
                <a:ext uri="{FF2B5EF4-FFF2-40B4-BE49-F238E27FC236}">
                  <a16:creationId xmlns:a16="http://schemas.microsoft.com/office/drawing/2014/main" id="{390216B5-229E-46DF-A3C7-0B3B13F85E79}"/>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8</a:t>
              </a:r>
            </a:p>
          </p:txBody>
        </p:sp>
        <p:sp>
          <p:nvSpPr>
            <p:cNvPr id="246" name="ZoneTexte 245">
              <a:extLst>
                <a:ext uri="{FF2B5EF4-FFF2-40B4-BE49-F238E27FC236}">
                  <a16:creationId xmlns:a16="http://schemas.microsoft.com/office/drawing/2014/main" id="{A0622E1E-C8D0-4F57-BAAA-C5102222413A}"/>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2</a:t>
              </a:r>
            </a:p>
          </p:txBody>
        </p:sp>
        <p:sp>
          <p:nvSpPr>
            <p:cNvPr id="247" name="ZoneTexte 246">
              <a:extLst>
                <a:ext uri="{FF2B5EF4-FFF2-40B4-BE49-F238E27FC236}">
                  <a16:creationId xmlns:a16="http://schemas.microsoft.com/office/drawing/2014/main" id="{3D4801DE-52E5-4D61-A97E-F5C7BB9009AB}"/>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0</a:t>
              </a:r>
            </a:p>
          </p:txBody>
        </p:sp>
        <p:sp>
          <p:nvSpPr>
            <p:cNvPr id="248" name="ZoneTexte 247">
              <a:extLst>
                <a:ext uri="{FF2B5EF4-FFF2-40B4-BE49-F238E27FC236}">
                  <a16:creationId xmlns:a16="http://schemas.microsoft.com/office/drawing/2014/main" id="{E1B6D501-A47A-40FB-9DB4-D6A039DBA7F0}"/>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9</a:t>
              </a:r>
            </a:p>
          </p:txBody>
        </p:sp>
        <p:sp>
          <p:nvSpPr>
            <p:cNvPr id="249" name="ZoneTexte 248">
              <a:extLst>
                <a:ext uri="{FF2B5EF4-FFF2-40B4-BE49-F238E27FC236}">
                  <a16:creationId xmlns:a16="http://schemas.microsoft.com/office/drawing/2014/main" id="{A85CF4AD-F532-4F78-AAE7-9A2549BCCA12}"/>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7</a:t>
              </a:r>
            </a:p>
          </p:txBody>
        </p:sp>
        <p:sp>
          <p:nvSpPr>
            <p:cNvPr id="250" name="ZoneTexte 249">
              <a:extLst>
                <a:ext uri="{FF2B5EF4-FFF2-40B4-BE49-F238E27FC236}">
                  <a16:creationId xmlns:a16="http://schemas.microsoft.com/office/drawing/2014/main" id="{5338AC32-0373-4CA1-A961-958A478D8309}"/>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4</a:t>
              </a:r>
            </a:p>
          </p:txBody>
        </p:sp>
        <p:sp>
          <p:nvSpPr>
            <p:cNvPr id="251" name="ZoneTexte 250">
              <a:extLst>
                <a:ext uri="{FF2B5EF4-FFF2-40B4-BE49-F238E27FC236}">
                  <a16:creationId xmlns:a16="http://schemas.microsoft.com/office/drawing/2014/main" id="{18ADBD0A-5229-4191-A2E4-C64774F51549}"/>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9</a:t>
              </a:r>
            </a:p>
          </p:txBody>
        </p:sp>
        <p:sp>
          <p:nvSpPr>
            <p:cNvPr id="252" name="ZoneTexte 251">
              <a:extLst>
                <a:ext uri="{FF2B5EF4-FFF2-40B4-BE49-F238E27FC236}">
                  <a16:creationId xmlns:a16="http://schemas.microsoft.com/office/drawing/2014/main" id="{F6F6FB8E-3259-4D19-9D0E-1E36195F5CE3}"/>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4</a:t>
              </a:r>
            </a:p>
          </p:txBody>
        </p:sp>
        <p:sp>
          <p:nvSpPr>
            <p:cNvPr id="253" name="ZoneTexte 252">
              <a:extLst>
                <a:ext uri="{FF2B5EF4-FFF2-40B4-BE49-F238E27FC236}">
                  <a16:creationId xmlns:a16="http://schemas.microsoft.com/office/drawing/2014/main" id="{CDAFCB8C-E710-435D-9ECE-9512742C14F0}"/>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4</a:t>
              </a:r>
            </a:p>
          </p:txBody>
        </p:sp>
      </p:grpSp>
      <p:grpSp>
        <p:nvGrpSpPr>
          <p:cNvPr id="264" name="Groupe 263">
            <a:extLst>
              <a:ext uri="{FF2B5EF4-FFF2-40B4-BE49-F238E27FC236}">
                <a16:creationId xmlns:a16="http://schemas.microsoft.com/office/drawing/2014/main" id="{E38D8F76-DD7C-4EE8-8956-6F14EFCBF4E3}"/>
              </a:ext>
            </a:extLst>
          </p:cNvPr>
          <p:cNvGrpSpPr/>
          <p:nvPr/>
        </p:nvGrpSpPr>
        <p:grpSpPr>
          <a:xfrm>
            <a:off x="1794209" y="7798422"/>
            <a:ext cx="5238750" cy="435189"/>
            <a:chOff x="1762125" y="4517811"/>
            <a:chExt cx="5238750" cy="435189"/>
          </a:xfrm>
        </p:grpSpPr>
        <p:grpSp>
          <p:nvGrpSpPr>
            <p:cNvPr id="265" name="Groupe 264">
              <a:extLst>
                <a:ext uri="{FF2B5EF4-FFF2-40B4-BE49-F238E27FC236}">
                  <a16:creationId xmlns:a16="http://schemas.microsoft.com/office/drawing/2014/main" id="{AC20B34F-3B33-4B7C-9840-671C7A791649}"/>
                </a:ext>
              </a:extLst>
            </p:cNvPr>
            <p:cNvGrpSpPr/>
            <p:nvPr/>
          </p:nvGrpSpPr>
          <p:grpSpPr>
            <a:xfrm>
              <a:off x="1762125" y="4524375"/>
              <a:ext cx="5238750" cy="428625"/>
              <a:chOff x="923925" y="4619625"/>
              <a:chExt cx="5238750" cy="428625"/>
            </a:xfrm>
          </p:grpSpPr>
          <p:sp>
            <p:nvSpPr>
              <p:cNvPr id="276" name="Ellipse 275">
                <a:extLst>
                  <a:ext uri="{FF2B5EF4-FFF2-40B4-BE49-F238E27FC236}">
                    <a16:creationId xmlns:a16="http://schemas.microsoft.com/office/drawing/2014/main" id="{24D37793-E236-46A7-8CED-A073C4FF9020}"/>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Ellipse 276">
                <a:extLst>
                  <a:ext uri="{FF2B5EF4-FFF2-40B4-BE49-F238E27FC236}">
                    <a16:creationId xmlns:a16="http://schemas.microsoft.com/office/drawing/2014/main" id="{651FD62F-CA58-4BC4-8703-CE0C15E0A84F}"/>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Ellipse 277">
                <a:extLst>
                  <a:ext uri="{FF2B5EF4-FFF2-40B4-BE49-F238E27FC236}">
                    <a16:creationId xmlns:a16="http://schemas.microsoft.com/office/drawing/2014/main" id="{C05A0F92-6814-4AAC-8779-12B1F52FDDC6}"/>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9" name="Ellipse 278">
                <a:extLst>
                  <a:ext uri="{FF2B5EF4-FFF2-40B4-BE49-F238E27FC236}">
                    <a16:creationId xmlns:a16="http://schemas.microsoft.com/office/drawing/2014/main" id="{198771B0-384D-4EDD-9E4D-33AF1605510C}"/>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0" name="Ellipse 279">
                <a:extLst>
                  <a:ext uri="{FF2B5EF4-FFF2-40B4-BE49-F238E27FC236}">
                    <a16:creationId xmlns:a16="http://schemas.microsoft.com/office/drawing/2014/main" id="{926BF401-5E38-4D7A-B8FE-2FA95F011C5B}"/>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a:extLst>
                  <a:ext uri="{FF2B5EF4-FFF2-40B4-BE49-F238E27FC236}">
                    <a16:creationId xmlns:a16="http://schemas.microsoft.com/office/drawing/2014/main" id="{D5A88673-525F-4AEE-985D-BAFD08A8A199}"/>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Ellipse 281">
                <a:extLst>
                  <a:ext uri="{FF2B5EF4-FFF2-40B4-BE49-F238E27FC236}">
                    <a16:creationId xmlns:a16="http://schemas.microsoft.com/office/drawing/2014/main" id="{435C9F2C-C1C9-45AD-BF86-5B9EAA02FA9B}"/>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3" name="Ellipse 282">
                <a:extLst>
                  <a:ext uri="{FF2B5EF4-FFF2-40B4-BE49-F238E27FC236}">
                    <a16:creationId xmlns:a16="http://schemas.microsoft.com/office/drawing/2014/main" id="{87B4A15B-28CB-459D-9F1E-D5318382ACDF}"/>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4" name="Ellipse 283">
                <a:extLst>
                  <a:ext uri="{FF2B5EF4-FFF2-40B4-BE49-F238E27FC236}">
                    <a16:creationId xmlns:a16="http://schemas.microsoft.com/office/drawing/2014/main" id="{BD2480DB-ECE3-4F89-BC25-10079D3323D4}"/>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5" name="Ellipse 284">
                <a:extLst>
                  <a:ext uri="{FF2B5EF4-FFF2-40B4-BE49-F238E27FC236}">
                    <a16:creationId xmlns:a16="http://schemas.microsoft.com/office/drawing/2014/main" id="{71E401CD-1B2C-4321-9A98-9BB6D3E09962}"/>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6" name="ZoneTexte 265">
              <a:extLst>
                <a:ext uri="{FF2B5EF4-FFF2-40B4-BE49-F238E27FC236}">
                  <a16:creationId xmlns:a16="http://schemas.microsoft.com/office/drawing/2014/main" id="{84FD63A4-C5CA-41CB-B6FE-1C1F2E934FFB}"/>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5</a:t>
              </a:r>
            </a:p>
          </p:txBody>
        </p:sp>
        <p:sp>
          <p:nvSpPr>
            <p:cNvPr id="267" name="ZoneTexte 266">
              <a:extLst>
                <a:ext uri="{FF2B5EF4-FFF2-40B4-BE49-F238E27FC236}">
                  <a16:creationId xmlns:a16="http://schemas.microsoft.com/office/drawing/2014/main" id="{94AEAE50-7AFC-4B41-9A2A-3F55B1C4CA05}"/>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9</a:t>
              </a:r>
            </a:p>
          </p:txBody>
        </p:sp>
        <p:sp>
          <p:nvSpPr>
            <p:cNvPr id="268" name="ZoneTexte 267">
              <a:extLst>
                <a:ext uri="{FF2B5EF4-FFF2-40B4-BE49-F238E27FC236}">
                  <a16:creationId xmlns:a16="http://schemas.microsoft.com/office/drawing/2014/main" id="{6602A2E5-CD77-4644-8B65-12C5CAC090E2}"/>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2</a:t>
              </a:r>
            </a:p>
          </p:txBody>
        </p:sp>
        <p:sp>
          <p:nvSpPr>
            <p:cNvPr id="269" name="ZoneTexte 268">
              <a:extLst>
                <a:ext uri="{FF2B5EF4-FFF2-40B4-BE49-F238E27FC236}">
                  <a16:creationId xmlns:a16="http://schemas.microsoft.com/office/drawing/2014/main" id="{66444781-04AB-44A8-9992-F84E3080FE47}"/>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3</a:t>
              </a:r>
            </a:p>
          </p:txBody>
        </p:sp>
        <p:sp>
          <p:nvSpPr>
            <p:cNvPr id="270" name="ZoneTexte 269">
              <a:extLst>
                <a:ext uri="{FF2B5EF4-FFF2-40B4-BE49-F238E27FC236}">
                  <a16:creationId xmlns:a16="http://schemas.microsoft.com/office/drawing/2014/main" id="{3DB3C790-088A-4EAC-A73E-93B1D1EEA039}"/>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0</a:t>
              </a:r>
            </a:p>
          </p:txBody>
        </p:sp>
        <p:sp>
          <p:nvSpPr>
            <p:cNvPr id="271" name="ZoneTexte 270">
              <a:extLst>
                <a:ext uri="{FF2B5EF4-FFF2-40B4-BE49-F238E27FC236}">
                  <a16:creationId xmlns:a16="http://schemas.microsoft.com/office/drawing/2014/main" id="{8869B0EA-6F84-4680-81C3-2A349A565E20}"/>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7</a:t>
              </a:r>
            </a:p>
          </p:txBody>
        </p:sp>
        <p:sp>
          <p:nvSpPr>
            <p:cNvPr id="272" name="ZoneTexte 271">
              <a:extLst>
                <a:ext uri="{FF2B5EF4-FFF2-40B4-BE49-F238E27FC236}">
                  <a16:creationId xmlns:a16="http://schemas.microsoft.com/office/drawing/2014/main" id="{80EBF7BF-C237-419E-B190-B8AF3A65A7D1}"/>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8</a:t>
              </a:r>
            </a:p>
          </p:txBody>
        </p:sp>
        <p:sp>
          <p:nvSpPr>
            <p:cNvPr id="273" name="ZoneTexte 272">
              <a:extLst>
                <a:ext uri="{FF2B5EF4-FFF2-40B4-BE49-F238E27FC236}">
                  <a16:creationId xmlns:a16="http://schemas.microsoft.com/office/drawing/2014/main" id="{AD7BCC8D-CFC7-4B1A-9CB6-B9A4E696740C}"/>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1</a:t>
              </a:r>
            </a:p>
          </p:txBody>
        </p:sp>
        <p:sp>
          <p:nvSpPr>
            <p:cNvPr id="274" name="ZoneTexte 273">
              <a:extLst>
                <a:ext uri="{FF2B5EF4-FFF2-40B4-BE49-F238E27FC236}">
                  <a16:creationId xmlns:a16="http://schemas.microsoft.com/office/drawing/2014/main" id="{D1FE5D19-65EB-48B4-A469-D3150739AE08}"/>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6</a:t>
              </a:r>
            </a:p>
          </p:txBody>
        </p:sp>
        <p:sp>
          <p:nvSpPr>
            <p:cNvPr id="275" name="ZoneTexte 274">
              <a:extLst>
                <a:ext uri="{FF2B5EF4-FFF2-40B4-BE49-F238E27FC236}">
                  <a16:creationId xmlns:a16="http://schemas.microsoft.com/office/drawing/2014/main" id="{EE2BA319-A574-4309-ADCA-A4EDC085CC41}"/>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4</a:t>
              </a:r>
            </a:p>
          </p:txBody>
        </p:sp>
      </p:grpSp>
      <p:grpSp>
        <p:nvGrpSpPr>
          <p:cNvPr id="286" name="Groupe 285">
            <a:extLst>
              <a:ext uri="{FF2B5EF4-FFF2-40B4-BE49-F238E27FC236}">
                <a16:creationId xmlns:a16="http://schemas.microsoft.com/office/drawing/2014/main" id="{DC7CD3E0-5746-498E-9549-5695CEDCD74C}"/>
              </a:ext>
            </a:extLst>
          </p:cNvPr>
          <p:cNvGrpSpPr/>
          <p:nvPr/>
        </p:nvGrpSpPr>
        <p:grpSpPr>
          <a:xfrm>
            <a:off x="1794209" y="8351875"/>
            <a:ext cx="5238750" cy="435189"/>
            <a:chOff x="1762125" y="4517811"/>
            <a:chExt cx="5238750" cy="435189"/>
          </a:xfrm>
        </p:grpSpPr>
        <p:grpSp>
          <p:nvGrpSpPr>
            <p:cNvPr id="287" name="Groupe 286">
              <a:extLst>
                <a:ext uri="{FF2B5EF4-FFF2-40B4-BE49-F238E27FC236}">
                  <a16:creationId xmlns:a16="http://schemas.microsoft.com/office/drawing/2014/main" id="{7E90190C-949C-4F8F-9925-DCDB9203F8CE}"/>
                </a:ext>
              </a:extLst>
            </p:cNvPr>
            <p:cNvGrpSpPr/>
            <p:nvPr/>
          </p:nvGrpSpPr>
          <p:grpSpPr>
            <a:xfrm>
              <a:off x="1762125" y="4524375"/>
              <a:ext cx="5238750" cy="428625"/>
              <a:chOff x="923925" y="4619625"/>
              <a:chExt cx="5238750" cy="428625"/>
            </a:xfrm>
          </p:grpSpPr>
          <p:sp>
            <p:nvSpPr>
              <p:cNvPr id="298" name="Ellipse 297">
                <a:extLst>
                  <a:ext uri="{FF2B5EF4-FFF2-40B4-BE49-F238E27FC236}">
                    <a16:creationId xmlns:a16="http://schemas.microsoft.com/office/drawing/2014/main" id="{7073CB7B-F966-4FFE-8115-F2E418AC1554}"/>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9" name="Ellipse 298">
                <a:extLst>
                  <a:ext uri="{FF2B5EF4-FFF2-40B4-BE49-F238E27FC236}">
                    <a16:creationId xmlns:a16="http://schemas.microsoft.com/office/drawing/2014/main" id="{27CA7139-8778-4EFD-97B5-2FCC319C89DB}"/>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0" name="Ellipse 299">
                <a:extLst>
                  <a:ext uri="{FF2B5EF4-FFF2-40B4-BE49-F238E27FC236}">
                    <a16:creationId xmlns:a16="http://schemas.microsoft.com/office/drawing/2014/main" id="{E0CCD88F-629B-410C-B65E-D9ED6142379D}"/>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1" name="Ellipse 300">
                <a:extLst>
                  <a:ext uri="{FF2B5EF4-FFF2-40B4-BE49-F238E27FC236}">
                    <a16:creationId xmlns:a16="http://schemas.microsoft.com/office/drawing/2014/main" id="{13D70413-ED9E-4CA0-A620-419E8396EDA4}"/>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a:extLst>
                  <a:ext uri="{FF2B5EF4-FFF2-40B4-BE49-F238E27FC236}">
                    <a16:creationId xmlns:a16="http://schemas.microsoft.com/office/drawing/2014/main" id="{7BAE2B6F-266A-40F9-A304-31D65E98AAEB}"/>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3" name="Ellipse 302">
                <a:extLst>
                  <a:ext uri="{FF2B5EF4-FFF2-40B4-BE49-F238E27FC236}">
                    <a16:creationId xmlns:a16="http://schemas.microsoft.com/office/drawing/2014/main" id="{451DC923-86EB-40E2-976E-CD4C27178C04}"/>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4" name="Ellipse 303">
                <a:extLst>
                  <a:ext uri="{FF2B5EF4-FFF2-40B4-BE49-F238E27FC236}">
                    <a16:creationId xmlns:a16="http://schemas.microsoft.com/office/drawing/2014/main" id="{66987E62-24A5-4C40-8D10-BE9205E5FB20}"/>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5" name="Ellipse 304">
                <a:extLst>
                  <a:ext uri="{FF2B5EF4-FFF2-40B4-BE49-F238E27FC236}">
                    <a16:creationId xmlns:a16="http://schemas.microsoft.com/office/drawing/2014/main" id="{EE65BA9C-5BF1-4B64-BBDE-2FC870AA1150}"/>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Ellipse 305">
                <a:extLst>
                  <a:ext uri="{FF2B5EF4-FFF2-40B4-BE49-F238E27FC236}">
                    <a16:creationId xmlns:a16="http://schemas.microsoft.com/office/drawing/2014/main" id="{3A94B430-8D2A-452B-95A8-B989E45BA7EB}"/>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7" name="Ellipse 306">
                <a:extLst>
                  <a:ext uri="{FF2B5EF4-FFF2-40B4-BE49-F238E27FC236}">
                    <a16:creationId xmlns:a16="http://schemas.microsoft.com/office/drawing/2014/main" id="{96FF4C94-F40A-418F-943D-6CED78EFCCCC}"/>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8" name="ZoneTexte 287">
              <a:extLst>
                <a:ext uri="{FF2B5EF4-FFF2-40B4-BE49-F238E27FC236}">
                  <a16:creationId xmlns:a16="http://schemas.microsoft.com/office/drawing/2014/main" id="{5C5DCE15-48B5-4A7E-8169-1058A652DD55}"/>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0</a:t>
              </a:r>
            </a:p>
          </p:txBody>
        </p:sp>
        <p:sp>
          <p:nvSpPr>
            <p:cNvPr id="289" name="ZoneTexte 288">
              <a:extLst>
                <a:ext uri="{FF2B5EF4-FFF2-40B4-BE49-F238E27FC236}">
                  <a16:creationId xmlns:a16="http://schemas.microsoft.com/office/drawing/2014/main" id="{2E75FFCC-5C5C-4E23-A871-C4315E920882}"/>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6</a:t>
              </a:r>
            </a:p>
          </p:txBody>
        </p:sp>
        <p:sp>
          <p:nvSpPr>
            <p:cNvPr id="290" name="ZoneTexte 289">
              <a:extLst>
                <a:ext uri="{FF2B5EF4-FFF2-40B4-BE49-F238E27FC236}">
                  <a16:creationId xmlns:a16="http://schemas.microsoft.com/office/drawing/2014/main" id="{E71B21A4-D9CE-42C0-A2F2-1727AE0D91D0}"/>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2</a:t>
              </a:r>
            </a:p>
          </p:txBody>
        </p:sp>
        <p:sp>
          <p:nvSpPr>
            <p:cNvPr id="291" name="ZoneTexte 290">
              <a:extLst>
                <a:ext uri="{FF2B5EF4-FFF2-40B4-BE49-F238E27FC236}">
                  <a16:creationId xmlns:a16="http://schemas.microsoft.com/office/drawing/2014/main" id="{F6A9DC96-1DB8-4549-99F9-223249E0EF4A}"/>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8</a:t>
              </a:r>
            </a:p>
          </p:txBody>
        </p:sp>
        <p:sp>
          <p:nvSpPr>
            <p:cNvPr id="292" name="ZoneTexte 291">
              <a:extLst>
                <a:ext uri="{FF2B5EF4-FFF2-40B4-BE49-F238E27FC236}">
                  <a16:creationId xmlns:a16="http://schemas.microsoft.com/office/drawing/2014/main" id="{2610010A-DA00-45FB-83C5-7C9E5671ED27}"/>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6</a:t>
              </a:r>
            </a:p>
          </p:txBody>
        </p:sp>
        <p:sp>
          <p:nvSpPr>
            <p:cNvPr id="293" name="ZoneTexte 292">
              <a:extLst>
                <a:ext uri="{FF2B5EF4-FFF2-40B4-BE49-F238E27FC236}">
                  <a16:creationId xmlns:a16="http://schemas.microsoft.com/office/drawing/2014/main" id="{605B3215-DCC9-4CFB-B027-10B5249D37BE}"/>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2</a:t>
              </a:r>
            </a:p>
          </p:txBody>
        </p:sp>
        <p:sp>
          <p:nvSpPr>
            <p:cNvPr id="294" name="ZoneTexte 293">
              <a:extLst>
                <a:ext uri="{FF2B5EF4-FFF2-40B4-BE49-F238E27FC236}">
                  <a16:creationId xmlns:a16="http://schemas.microsoft.com/office/drawing/2014/main" id="{ABC6964F-040B-42E1-8213-BEE431770258}"/>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0</a:t>
              </a:r>
            </a:p>
          </p:txBody>
        </p:sp>
        <p:sp>
          <p:nvSpPr>
            <p:cNvPr id="295" name="ZoneTexte 294">
              <a:extLst>
                <a:ext uri="{FF2B5EF4-FFF2-40B4-BE49-F238E27FC236}">
                  <a16:creationId xmlns:a16="http://schemas.microsoft.com/office/drawing/2014/main" id="{DB2AAE99-1A82-4DB7-8424-2903656CC80C}"/>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8</a:t>
              </a:r>
            </a:p>
          </p:txBody>
        </p:sp>
        <p:sp>
          <p:nvSpPr>
            <p:cNvPr id="296" name="ZoneTexte 295">
              <a:extLst>
                <a:ext uri="{FF2B5EF4-FFF2-40B4-BE49-F238E27FC236}">
                  <a16:creationId xmlns:a16="http://schemas.microsoft.com/office/drawing/2014/main" id="{CA541CB0-E728-4CEC-B59D-CC466E75000F}"/>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9</a:t>
              </a:r>
            </a:p>
          </p:txBody>
        </p:sp>
        <p:sp>
          <p:nvSpPr>
            <p:cNvPr id="297" name="ZoneTexte 296">
              <a:extLst>
                <a:ext uri="{FF2B5EF4-FFF2-40B4-BE49-F238E27FC236}">
                  <a16:creationId xmlns:a16="http://schemas.microsoft.com/office/drawing/2014/main" id="{F2315E37-4D0B-46C4-BC3C-8B4EF4617486}"/>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9</a:t>
              </a:r>
            </a:p>
          </p:txBody>
        </p:sp>
      </p:grpSp>
      <p:grpSp>
        <p:nvGrpSpPr>
          <p:cNvPr id="308" name="Groupe 307">
            <a:extLst>
              <a:ext uri="{FF2B5EF4-FFF2-40B4-BE49-F238E27FC236}">
                <a16:creationId xmlns:a16="http://schemas.microsoft.com/office/drawing/2014/main" id="{A1233778-43B3-4910-BF74-D8701344B402}"/>
              </a:ext>
            </a:extLst>
          </p:cNvPr>
          <p:cNvGrpSpPr/>
          <p:nvPr/>
        </p:nvGrpSpPr>
        <p:grpSpPr>
          <a:xfrm>
            <a:off x="1794209" y="8897306"/>
            <a:ext cx="5238750" cy="435189"/>
            <a:chOff x="1762125" y="4517811"/>
            <a:chExt cx="5238750" cy="435189"/>
          </a:xfrm>
        </p:grpSpPr>
        <p:grpSp>
          <p:nvGrpSpPr>
            <p:cNvPr id="309" name="Groupe 308">
              <a:extLst>
                <a:ext uri="{FF2B5EF4-FFF2-40B4-BE49-F238E27FC236}">
                  <a16:creationId xmlns:a16="http://schemas.microsoft.com/office/drawing/2014/main" id="{6BC206F9-DDA8-4E9F-96E7-2D7F0B54499B}"/>
                </a:ext>
              </a:extLst>
            </p:cNvPr>
            <p:cNvGrpSpPr/>
            <p:nvPr/>
          </p:nvGrpSpPr>
          <p:grpSpPr>
            <a:xfrm>
              <a:off x="1762125" y="4524375"/>
              <a:ext cx="5238750" cy="428625"/>
              <a:chOff x="923925" y="4619625"/>
              <a:chExt cx="5238750" cy="428625"/>
            </a:xfrm>
          </p:grpSpPr>
          <p:sp>
            <p:nvSpPr>
              <p:cNvPr id="320" name="Ellipse 319">
                <a:extLst>
                  <a:ext uri="{FF2B5EF4-FFF2-40B4-BE49-F238E27FC236}">
                    <a16:creationId xmlns:a16="http://schemas.microsoft.com/office/drawing/2014/main" id="{BA5B7335-1CF8-4B81-9FF4-94CAC33B8ABE}"/>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1" name="Ellipse 320">
                <a:extLst>
                  <a:ext uri="{FF2B5EF4-FFF2-40B4-BE49-F238E27FC236}">
                    <a16:creationId xmlns:a16="http://schemas.microsoft.com/office/drawing/2014/main" id="{5C1D48A9-AA8A-4EDE-81EF-D47DAF506BBD}"/>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2" name="Ellipse 321">
                <a:extLst>
                  <a:ext uri="{FF2B5EF4-FFF2-40B4-BE49-F238E27FC236}">
                    <a16:creationId xmlns:a16="http://schemas.microsoft.com/office/drawing/2014/main" id="{A88C352A-DF90-4BF4-A85A-87EAD52BB8EC}"/>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3" name="Ellipse 322">
                <a:extLst>
                  <a:ext uri="{FF2B5EF4-FFF2-40B4-BE49-F238E27FC236}">
                    <a16:creationId xmlns:a16="http://schemas.microsoft.com/office/drawing/2014/main" id="{C8983A06-D671-4090-B055-9DD96F24BCBB}"/>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4" name="Ellipse 323">
                <a:extLst>
                  <a:ext uri="{FF2B5EF4-FFF2-40B4-BE49-F238E27FC236}">
                    <a16:creationId xmlns:a16="http://schemas.microsoft.com/office/drawing/2014/main" id="{8BCE999D-2FD2-4684-8BB5-0A0E594B52D2}"/>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5" name="Ellipse 324">
                <a:extLst>
                  <a:ext uri="{FF2B5EF4-FFF2-40B4-BE49-F238E27FC236}">
                    <a16:creationId xmlns:a16="http://schemas.microsoft.com/office/drawing/2014/main" id="{A3BEB726-AFBE-4495-B6EF-5437533B843E}"/>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6" name="Ellipse 325">
                <a:extLst>
                  <a:ext uri="{FF2B5EF4-FFF2-40B4-BE49-F238E27FC236}">
                    <a16:creationId xmlns:a16="http://schemas.microsoft.com/office/drawing/2014/main" id="{73C97AF1-09D0-4A51-8D03-05094AB34DD5}"/>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7" name="Ellipse 326">
                <a:extLst>
                  <a:ext uri="{FF2B5EF4-FFF2-40B4-BE49-F238E27FC236}">
                    <a16:creationId xmlns:a16="http://schemas.microsoft.com/office/drawing/2014/main" id="{B7D74645-94EE-4962-938A-D1A0FFD3E1A7}"/>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8" name="Ellipse 327">
                <a:extLst>
                  <a:ext uri="{FF2B5EF4-FFF2-40B4-BE49-F238E27FC236}">
                    <a16:creationId xmlns:a16="http://schemas.microsoft.com/office/drawing/2014/main" id="{C382B7BA-80DA-4FAE-AF60-B7EC6604865A}"/>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9" name="Ellipse 328">
                <a:extLst>
                  <a:ext uri="{FF2B5EF4-FFF2-40B4-BE49-F238E27FC236}">
                    <a16:creationId xmlns:a16="http://schemas.microsoft.com/office/drawing/2014/main" id="{32207728-5801-4E7D-87D1-E24AC875D4A0}"/>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0" name="ZoneTexte 309">
              <a:extLst>
                <a:ext uri="{FF2B5EF4-FFF2-40B4-BE49-F238E27FC236}">
                  <a16:creationId xmlns:a16="http://schemas.microsoft.com/office/drawing/2014/main" id="{7C4F0D76-FF84-47D7-930E-AB333E661ED2}"/>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8</a:t>
              </a:r>
            </a:p>
          </p:txBody>
        </p:sp>
        <p:sp>
          <p:nvSpPr>
            <p:cNvPr id="311" name="ZoneTexte 310">
              <a:extLst>
                <a:ext uri="{FF2B5EF4-FFF2-40B4-BE49-F238E27FC236}">
                  <a16:creationId xmlns:a16="http://schemas.microsoft.com/office/drawing/2014/main" id="{60239772-FC2B-45D3-8890-CC7B1C8D0B03}"/>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6</a:t>
              </a:r>
            </a:p>
          </p:txBody>
        </p:sp>
        <p:sp>
          <p:nvSpPr>
            <p:cNvPr id="312" name="ZoneTexte 311">
              <a:extLst>
                <a:ext uri="{FF2B5EF4-FFF2-40B4-BE49-F238E27FC236}">
                  <a16:creationId xmlns:a16="http://schemas.microsoft.com/office/drawing/2014/main" id="{EF7EBF04-A8B0-43E4-BDAE-7FDF74782929}"/>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2</a:t>
              </a:r>
            </a:p>
          </p:txBody>
        </p:sp>
        <p:sp>
          <p:nvSpPr>
            <p:cNvPr id="313" name="ZoneTexte 312">
              <a:extLst>
                <a:ext uri="{FF2B5EF4-FFF2-40B4-BE49-F238E27FC236}">
                  <a16:creationId xmlns:a16="http://schemas.microsoft.com/office/drawing/2014/main" id="{1346AF76-42ED-4B5A-9674-0FBC8069713F}"/>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8</a:t>
              </a:r>
            </a:p>
          </p:txBody>
        </p:sp>
        <p:sp>
          <p:nvSpPr>
            <p:cNvPr id="314" name="ZoneTexte 313">
              <a:extLst>
                <a:ext uri="{FF2B5EF4-FFF2-40B4-BE49-F238E27FC236}">
                  <a16:creationId xmlns:a16="http://schemas.microsoft.com/office/drawing/2014/main" id="{647F4E40-1998-427A-8F5B-1E0E0E830086}"/>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0</a:t>
              </a:r>
            </a:p>
          </p:txBody>
        </p:sp>
        <p:sp>
          <p:nvSpPr>
            <p:cNvPr id="315" name="ZoneTexte 314">
              <a:extLst>
                <a:ext uri="{FF2B5EF4-FFF2-40B4-BE49-F238E27FC236}">
                  <a16:creationId xmlns:a16="http://schemas.microsoft.com/office/drawing/2014/main" id="{3337A88A-EDDE-44E6-A0FA-FA26BF0CC05B}"/>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3</a:t>
              </a:r>
            </a:p>
          </p:txBody>
        </p:sp>
        <p:sp>
          <p:nvSpPr>
            <p:cNvPr id="316" name="ZoneTexte 315">
              <a:extLst>
                <a:ext uri="{FF2B5EF4-FFF2-40B4-BE49-F238E27FC236}">
                  <a16:creationId xmlns:a16="http://schemas.microsoft.com/office/drawing/2014/main" id="{B9D92755-ED94-491C-AF43-6FE9C8D82ECB}"/>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4</a:t>
              </a:r>
            </a:p>
          </p:txBody>
        </p:sp>
        <p:sp>
          <p:nvSpPr>
            <p:cNvPr id="317" name="ZoneTexte 316">
              <a:extLst>
                <a:ext uri="{FF2B5EF4-FFF2-40B4-BE49-F238E27FC236}">
                  <a16:creationId xmlns:a16="http://schemas.microsoft.com/office/drawing/2014/main" id="{CEB67FB1-B7CE-423B-B7FA-444317435B95}"/>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8</a:t>
              </a:r>
            </a:p>
          </p:txBody>
        </p:sp>
        <p:sp>
          <p:nvSpPr>
            <p:cNvPr id="318" name="ZoneTexte 317">
              <a:extLst>
                <a:ext uri="{FF2B5EF4-FFF2-40B4-BE49-F238E27FC236}">
                  <a16:creationId xmlns:a16="http://schemas.microsoft.com/office/drawing/2014/main" id="{643F552C-7CA3-487D-AB50-51AFE696BC71}"/>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2</a:t>
              </a:r>
            </a:p>
          </p:txBody>
        </p:sp>
        <p:sp>
          <p:nvSpPr>
            <p:cNvPr id="319" name="ZoneTexte 318">
              <a:extLst>
                <a:ext uri="{FF2B5EF4-FFF2-40B4-BE49-F238E27FC236}">
                  <a16:creationId xmlns:a16="http://schemas.microsoft.com/office/drawing/2014/main" id="{341D8244-90CB-4E86-805C-8C752106F06B}"/>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5</a:t>
              </a:r>
            </a:p>
          </p:txBody>
        </p:sp>
      </p:grpSp>
      <p:grpSp>
        <p:nvGrpSpPr>
          <p:cNvPr id="374" name="Groupe 373">
            <a:extLst>
              <a:ext uri="{FF2B5EF4-FFF2-40B4-BE49-F238E27FC236}">
                <a16:creationId xmlns:a16="http://schemas.microsoft.com/office/drawing/2014/main" id="{B91B0846-1658-45AB-BC26-CB29577F8A80}"/>
              </a:ext>
            </a:extLst>
          </p:cNvPr>
          <p:cNvGrpSpPr/>
          <p:nvPr/>
        </p:nvGrpSpPr>
        <p:grpSpPr>
          <a:xfrm>
            <a:off x="1794209" y="9442737"/>
            <a:ext cx="5238750" cy="435189"/>
            <a:chOff x="1762125" y="4517811"/>
            <a:chExt cx="5238750" cy="435189"/>
          </a:xfrm>
        </p:grpSpPr>
        <p:grpSp>
          <p:nvGrpSpPr>
            <p:cNvPr id="375" name="Groupe 374">
              <a:extLst>
                <a:ext uri="{FF2B5EF4-FFF2-40B4-BE49-F238E27FC236}">
                  <a16:creationId xmlns:a16="http://schemas.microsoft.com/office/drawing/2014/main" id="{FC254CE5-60A3-4536-9D82-B801C56AAA2A}"/>
                </a:ext>
              </a:extLst>
            </p:cNvPr>
            <p:cNvGrpSpPr/>
            <p:nvPr/>
          </p:nvGrpSpPr>
          <p:grpSpPr>
            <a:xfrm>
              <a:off x="1762125" y="4524375"/>
              <a:ext cx="5238750" cy="428625"/>
              <a:chOff x="923925" y="4619625"/>
              <a:chExt cx="5238750" cy="428625"/>
            </a:xfrm>
          </p:grpSpPr>
          <p:sp>
            <p:nvSpPr>
              <p:cNvPr id="386" name="Ellipse 385">
                <a:extLst>
                  <a:ext uri="{FF2B5EF4-FFF2-40B4-BE49-F238E27FC236}">
                    <a16:creationId xmlns:a16="http://schemas.microsoft.com/office/drawing/2014/main" id="{F3C51D74-EB19-4E88-BC00-A1EB1269508D}"/>
                  </a:ext>
                </a:extLst>
              </p:cNvPr>
              <p:cNvSpPr/>
              <p:nvPr/>
            </p:nvSpPr>
            <p:spPr>
              <a:xfrm>
                <a:off x="923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7" name="Ellipse 386">
                <a:extLst>
                  <a:ext uri="{FF2B5EF4-FFF2-40B4-BE49-F238E27FC236}">
                    <a16:creationId xmlns:a16="http://schemas.microsoft.com/office/drawing/2014/main" id="{08F43102-20BB-4926-9F19-9C62F427E78D}"/>
                  </a:ext>
                </a:extLst>
              </p:cNvPr>
              <p:cNvSpPr/>
              <p:nvPr/>
            </p:nvSpPr>
            <p:spPr>
              <a:xfrm>
                <a:off x="14478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Ellipse 387">
                <a:extLst>
                  <a:ext uri="{FF2B5EF4-FFF2-40B4-BE49-F238E27FC236}">
                    <a16:creationId xmlns:a16="http://schemas.microsoft.com/office/drawing/2014/main" id="{F1F36D53-FF82-47D5-A902-7F1D0D078A30}"/>
                  </a:ext>
                </a:extLst>
              </p:cNvPr>
              <p:cNvSpPr/>
              <p:nvPr/>
            </p:nvSpPr>
            <p:spPr>
              <a:xfrm>
                <a:off x="19812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Ellipse 388">
                <a:extLst>
                  <a:ext uri="{FF2B5EF4-FFF2-40B4-BE49-F238E27FC236}">
                    <a16:creationId xmlns:a16="http://schemas.microsoft.com/office/drawing/2014/main" id="{10729D8D-F9C0-4026-909F-45EE5E6C06A6}"/>
                  </a:ext>
                </a:extLst>
              </p:cNvPr>
              <p:cNvSpPr/>
              <p:nvPr/>
            </p:nvSpPr>
            <p:spPr>
              <a:xfrm>
                <a:off x="25146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Ellipse 389">
                <a:extLst>
                  <a:ext uri="{FF2B5EF4-FFF2-40B4-BE49-F238E27FC236}">
                    <a16:creationId xmlns:a16="http://schemas.microsoft.com/office/drawing/2014/main" id="{DC301F50-29B0-465B-89DE-A1A22A81671E}"/>
                  </a:ext>
                </a:extLst>
              </p:cNvPr>
              <p:cNvSpPr/>
              <p:nvPr/>
            </p:nvSpPr>
            <p:spPr>
              <a:xfrm>
                <a:off x="30480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1" name="Ellipse 390">
                <a:extLst>
                  <a:ext uri="{FF2B5EF4-FFF2-40B4-BE49-F238E27FC236}">
                    <a16:creationId xmlns:a16="http://schemas.microsoft.com/office/drawing/2014/main" id="{6A955E42-49BC-4064-BC31-E0A5B1098758}"/>
                  </a:ext>
                </a:extLst>
              </p:cNvPr>
              <p:cNvSpPr/>
              <p:nvPr/>
            </p:nvSpPr>
            <p:spPr>
              <a:xfrm>
                <a:off x="35909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2" name="Ellipse 391">
                <a:extLst>
                  <a:ext uri="{FF2B5EF4-FFF2-40B4-BE49-F238E27FC236}">
                    <a16:creationId xmlns:a16="http://schemas.microsoft.com/office/drawing/2014/main" id="{91A65E2E-44D1-4065-A5E2-1553B5EEDE45}"/>
                  </a:ext>
                </a:extLst>
              </p:cNvPr>
              <p:cNvSpPr/>
              <p:nvPr/>
            </p:nvSpPr>
            <p:spPr>
              <a:xfrm>
                <a:off x="41529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Ellipse 392">
                <a:extLst>
                  <a:ext uri="{FF2B5EF4-FFF2-40B4-BE49-F238E27FC236}">
                    <a16:creationId xmlns:a16="http://schemas.microsoft.com/office/drawing/2014/main" id="{14309B9C-16CE-453B-A748-0D03F4A9AD29}"/>
                  </a:ext>
                </a:extLst>
              </p:cNvPr>
              <p:cNvSpPr/>
              <p:nvPr/>
            </p:nvSpPr>
            <p:spPr>
              <a:xfrm>
                <a:off x="468630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Ellipse 393">
                <a:extLst>
                  <a:ext uri="{FF2B5EF4-FFF2-40B4-BE49-F238E27FC236}">
                    <a16:creationId xmlns:a16="http://schemas.microsoft.com/office/drawing/2014/main" id="{7ECCB284-EDA5-4AC0-BBF7-202DE73ED6E3}"/>
                  </a:ext>
                </a:extLst>
              </p:cNvPr>
              <p:cNvSpPr/>
              <p:nvPr/>
            </p:nvSpPr>
            <p:spPr>
              <a:xfrm>
                <a:off x="5229225"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Ellipse 394">
                <a:extLst>
                  <a:ext uri="{FF2B5EF4-FFF2-40B4-BE49-F238E27FC236}">
                    <a16:creationId xmlns:a16="http://schemas.microsoft.com/office/drawing/2014/main" id="{7BF6F4ED-4185-41D7-9D06-B3B075CE7E72}"/>
                  </a:ext>
                </a:extLst>
              </p:cNvPr>
              <p:cNvSpPr/>
              <p:nvPr/>
            </p:nvSpPr>
            <p:spPr>
              <a:xfrm>
                <a:off x="5734050" y="4619625"/>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6" name="ZoneTexte 375">
              <a:extLst>
                <a:ext uri="{FF2B5EF4-FFF2-40B4-BE49-F238E27FC236}">
                  <a16:creationId xmlns:a16="http://schemas.microsoft.com/office/drawing/2014/main" id="{996C9DB9-22DE-4A40-BFC2-0851587208E5}"/>
                </a:ext>
              </a:extLst>
            </p:cNvPr>
            <p:cNvSpPr txBox="1"/>
            <p:nvPr/>
          </p:nvSpPr>
          <p:spPr>
            <a:xfrm>
              <a:off x="1815433" y="4517811"/>
              <a:ext cx="352425" cy="415498"/>
            </a:xfrm>
            <a:prstGeom prst="rect">
              <a:avLst/>
            </a:prstGeom>
            <a:noFill/>
          </p:spPr>
          <p:txBody>
            <a:bodyPr wrap="square" rtlCol="0">
              <a:spAutoFit/>
            </a:bodyPr>
            <a:lstStyle/>
            <a:p>
              <a:r>
                <a:rPr lang="fr-FR" dirty="0">
                  <a:solidFill>
                    <a:srgbClr val="00B050"/>
                  </a:solidFill>
                </a:rPr>
                <a:t>3</a:t>
              </a:r>
            </a:p>
          </p:txBody>
        </p:sp>
        <p:sp>
          <p:nvSpPr>
            <p:cNvPr id="377" name="ZoneTexte 376">
              <a:extLst>
                <a:ext uri="{FF2B5EF4-FFF2-40B4-BE49-F238E27FC236}">
                  <a16:creationId xmlns:a16="http://schemas.microsoft.com/office/drawing/2014/main" id="{44BF853C-F5D0-429F-B17A-B837BE4D7CA4}"/>
                </a:ext>
              </a:extLst>
            </p:cNvPr>
            <p:cNvSpPr txBox="1"/>
            <p:nvPr/>
          </p:nvSpPr>
          <p:spPr>
            <a:xfrm>
              <a:off x="2344350" y="4517811"/>
              <a:ext cx="352425" cy="415498"/>
            </a:xfrm>
            <a:prstGeom prst="rect">
              <a:avLst/>
            </a:prstGeom>
            <a:noFill/>
          </p:spPr>
          <p:txBody>
            <a:bodyPr wrap="square" rtlCol="0">
              <a:spAutoFit/>
            </a:bodyPr>
            <a:lstStyle/>
            <a:p>
              <a:r>
                <a:rPr lang="fr-FR" dirty="0">
                  <a:solidFill>
                    <a:srgbClr val="00B050"/>
                  </a:solidFill>
                </a:rPr>
                <a:t>4</a:t>
              </a:r>
            </a:p>
          </p:txBody>
        </p:sp>
        <p:sp>
          <p:nvSpPr>
            <p:cNvPr id="378" name="ZoneTexte 377">
              <a:extLst>
                <a:ext uri="{FF2B5EF4-FFF2-40B4-BE49-F238E27FC236}">
                  <a16:creationId xmlns:a16="http://schemas.microsoft.com/office/drawing/2014/main" id="{08679DE7-1295-4359-B183-FB82733F3E07}"/>
                </a:ext>
              </a:extLst>
            </p:cNvPr>
            <p:cNvSpPr txBox="1"/>
            <p:nvPr/>
          </p:nvSpPr>
          <p:spPr>
            <a:xfrm>
              <a:off x="2889917" y="4517811"/>
              <a:ext cx="352425" cy="415498"/>
            </a:xfrm>
            <a:prstGeom prst="rect">
              <a:avLst/>
            </a:prstGeom>
            <a:noFill/>
          </p:spPr>
          <p:txBody>
            <a:bodyPr wrap="square" rtlCol="0">
              <a:spAutoFit/>
            </a:bodyPr>
            <a:lstStyle/>
            <a:p>
              <a:r>
                <a:rPr lang="fr-FR" dirty="0">
                  <a:solidFill>
                    <a:srgbClr val="00B050"/>
                  </a:solidFill>
                </a:rPr>
                <a:t>2</a:t>
              </a:r>
            </a:p>
          </p:txBody>
        </p:sp>
        <p:sp>
          <p:nvSpPr>
            <p:cNvPr id="379" name="ZoneTexte 378">
              <a:extLst>
                <a:ext uri="{FF2B5EF4-FFF2-40B4-BE49-F238E27FC236}">
                  <a16:creationId xmlns:a16="http://schemas.microsoft.com/office/drawing/2014/main" id="{782E6169-77B6-4474-99E9-E454DD9F24B4}"/>
                </a:ext>
              </a:extLst>
            </p:cNvPr>
            <p:cNvSpPr txBox="1"/>
            <p:nvPr/>
          </p:nvSpPr>
          <p:spPr>
            <a:xfrm>
              <a:off x="3420115" y="4517811"/>
              <a:ext cx="352425" cy="415498"/>
            </a:xfrm>
            <a:prstGeom prst="rect">
              <a:avLst/>
            </a:prstGeom>
            <a:noFill/>
          </p:spPr>
          <p:txBody>
            <a:bodyPr wrap="square" rtlCol="0">
              <a:spAutoFit/>
            </a:bodyPr>
            <a:lstStyle/>
            <a:p>
              <a:r>
                <a:rPr lang="fr-FR" dirty="0">
                  <a:solidFill>
                    <a:srgbClr val="00B050"/>
                  </a:solidFill>
                </a:rPr>
                <a:t>1</a:t>
              </a:r>
            </a:p>
          </p:txBody>
        </p:sp>
        <p:sp>
          <p:nvSpPr>
            <p:cNvPr id="380" name="ZoneTexte 379">
              <a:extLst>
                <a:ext uri="{FF2B5EF4-FFF2-40B4-BE49-F238E27FC236}">
                  <a16:creationId xmlns:a16="http://schemas.microsoft.com/office/drawing/2014/main" id="{52317D8C-6BBF-4B72-B842-E8DD9BFD579B}"/>
                </a:ext>
              </a:extLst>
            </p:cNvPr>
            <p:cNvSpPr txBox="1"/>
            <p:nvPr/>
          </p:nvSpPr>
          <p:spPr>
            <a:xfrm>
              <a:off x="3934945" y="4517811"/>
              <a:ext cx="352425" cy="415498"/>
            </a:xfrm>
            <a:prstGeom prst="rect">
              <a:avLst/>
            </a:prstGeom>
            <a:noFill/>
          </p:spPr>
          <p:txBody>
            <a:bodyPr wrap="square" rtlCol="0">
              <a:spAutoFit/>
            </a:bodyPr>
            <a:lstStyle/>
            <a:p>
              <a:r>
                <a:rPr lang="fr-FR" dirty="0">
                  <a:solidFill>
                    <a:srgbClr val="00B050"/>
                  </a:solidFill>
                </a:rPr>
                <a:t>1</a:t>
              </a:r>
            </a:p>
          </p:txBody>
        </p:sp>
        <p:sp>
          <p:nvSpPr>
            <p:cNvPr id="381" name="ZoneTexte 380">
              <a:extLst>
                <a:ext uri="{FF2B5EF4-FFF2-40B4-BE49-F238E27FC236}">
                  <a16:creationId xmlns:a16="http://schemas.microsoft.com/office/drawing/2014/main" id="{49BC3695-69D6-40AC-AF52-24282C1543DA}"/>
                </a:ext>
              </a:extLst>
            </p:cNvPr>
            <p:cNvSpPr txBox="1"/>
            <p:nvPr/>
          </p:nvSpPr>
          <p:spPr>
            <a:xfrm>
              <a:off x="4480512" y="4517811"/>
              <a:ext cx="352425" cy="415498"/>
            </a:xfrm>
            <a:prstGeom prst="rect">
              <a:avLst/>
            </a:prstGeom>
            <a:noFill/>
          </p:spPr>
          <p:txBody>
            <a:bodyPr wrap="square" rtlCol="0">
              <a:spAutoFit/>
            </a:bodyPr>
            <a:lstStyle/>
            <a:p>
              <a:r>
                <a:rPr lang="fr-FR" dirty="0">
                  <a:solidFill>
                    <a:srgbClr val="00B050"/>
                  </a:solidFill>
                </a:rPr>
                <a:t>7</a:t>
              </a:r>
            </a:p>
          </p:txBody>
        </p:sp>
        <p:sp>
          <p:nvSpPr>
            <p:cNvPr id="382" name="ZoneTexte 381">
              <a:extLst>
                <a:ext uri="{FF2B5EF4-FFF2-40B4-BE49-F238E27FC236}">
                  <a16:creationId xmlns:a16="http://schemas.microsoft.com/office/drawing/2014/main" id="{D9490E87-AB88-4687-9FD5-F7111788E536}"/>
                </a:ext>
              </a:extLst>
            </p:cNvPr>
            <p:cNvSpPr txBox="1"/>
            <p:nvPr/>
          </p:nvSpPr>
          <p:spPr>
            <a:xfrm>
              <a:off x="5049130" y="4517811"/>
              <a:ext cx="306641" cy="415498"/>
            </a:xfrm>
            <a:prstGeom prst="rect">
              <a:avLst/>
            </a:prstGeom>
            <a:noFill/>
          </p:spPr>
          <p:txBody>
            <a:bodyPr wrap="square" rtlCol="0">
              <a:spAutoFit/>
            </a:bodyPr>
            <a:lstStyle/>
            <a:p>
              <a:r>
                <a:rPr lang="fr-FR" dirty="0">
                  <a:solidFill>
                    <a:srgbClr val="00B050"/>
                  </a:solidFill>
                </a:rPr>
                <a:t>0</a:t>
              </a:r>
            </a:p>
          </p:txBody>
        </p:sp>
        <p:sp>
          <p:nvSpPr>
            <p:cNvPr id="383" name="ZoneTexte 382">
              <a:extLst>
                <a:ext uri="{FF2B5EF4-FFF2-40B4-BE49-F238E27FC236}">
                  <a16:creationId xmlns:a16="http://schemas.microsoft.com/office/drawing/2014/main" id="{AAD34AE5-47E6-43D2-B5E5-65DC01C87B0E}"/>
                </a:ext>
              </a:extLst>
            </p:cNvPr>
            <p:cNvSpPr txBox="1"/>
            <p:nvPr/>
          </p:nvSpPr>
          <p:spPr>
            <a:xfrm>
              <a:off x="5594697" y="4517811"/>
              <a:ext cx="352425" cy="415498"/>
            </a:xfrm>
            <a:prstGeom prst="rect">
              <a:avLst/>
            </a:prstGeom>
            <a:noFill/>
          </p:spPr>
          <p:txBody>
            <a:bodyPr wrap="square" rtlCol="0">
              <a:spAutoFit/>
            </a:bodyPr>
            <a:lstStyle/>
            <a:p>
              <a:r>
                <a:rPr lang="fr-FR" dirty="0">
                  <a:solidFill>
                    <a:srgbClr val="00B050"/>
                  </a:solidFill>
                </a:rPr>
                <a:t>6</a:t>
              </a:r>
            </a:p>
          </p:txBody>
        </p:sp>
        <p:sp>
          <p:nvSpPr>
            <p:cNvPr id="384" name="ZoneTexte 383">
              <a:extLst>
                <a:ext uri="{FF2B5EF4-FFF2-40B4-BE49-F238E27FC236}">
                  <a16:creationId xmlns:a16="http://schemas.microsoft.com/office/drawing/2014/main" id="{D737C3C8-E72D-4700-9816-EA09042CE4F7}"/>
                </a:ext>
              </a:extLst>
            </p:cNvPr>
            <p:cNvSpPr txBox="1"/>
            <p:nvPr/>
          </p:nvSpPr>
          <p:spPr>
            <a:xfrm>
              <a:off x="6124895" y="4517811"/>
              <a:ext cx="352425" cy="415498"/>
            </a:xfrm>
            <a:prstGeom prst="rect">
              <a:avLst/>
            </a:prstGeom>
            <a:noFill/>
          </p:spPr>
          <p:txBody>
            <a:bodyPr wrap="square" rtlCol="0">
              <a:spAutoFit/>
            </a:bodyPr>
            <a:lstStyle/>
            <a:p>
              <a:r>
                <a:rPr lang="fr-FR" dirty="0">
                  <a:solidFill>
                    <a:srgbClr val="00B050"/>
                  </a:solidFill>
                </a:rPr>
                <a:t>7</a:t>
              </a:r>
            </a:p>
          </p:txBody>
        </p:sp>
        <p:sp>
          <p:nvSpPr>
            <p:cNvPr id="385" name="ZoneTexte 384">
              <a:extLst>
                <a:ext uri="{FF2B5EF4-FFF2-40B4-BE49-F238E27FC236}">
                  <a16:creationId xmlns:a16="http://schemas.microsoft.com/office/drawing/2014/main" id="{47D31D1F-2C64-4C41-8D04-4A85FDC5C62F}"/>
                </a:ext>
              </a:extLst>
            </p:cNvPr>
            <p:cNvSpPr txBox="1"/>
            <p:nvPr/>
          </p:nvSpPr>
          <p:spPr>
            <a:xfrm>
              <a:off x="6624357" y="4517811"/>
              <a:ext cx="352425" cy="415498"/>
            </a:xfrm>
            <a:prstGeom prst="rect">
              <a:avLst/>
            </a:prstGeom>
            <a:noFill/>
          </p:spPr>
          <p:txBody>
            <a:bodyPr wrap="square" rtlCol="0">
              <a:spAutoFit/>
            </a:bodyPr>
            <a:lstStyle/>
            <a:p>
              <a:r>
                <a:rPr lang="fr-FR" dirty="0">
                  <a:solidFill>
                    <a:srgbClr val="00B050"/>
                  </a:solidFill>
                </a:rPr>
                <a:t>9</a:t>
              </a:r>
            </a:p>
          </p:txBody>
        </p:sp>
      </p:grpSp>
      <p:graphicFrame>
        <p:nvGraphicFramePr>
          <p:cNvPr id="5" name="Tableau 4">
            <a:extLst>
              <a:ext uri="{FF2B5EF4-FFF2-40B4-BE49-F238E27FC236}">
                <a16:creationId xmlns:a16="http://schemas.microsoft.com/office/drawing/2014/main" id="{8C74D3EB-0086-4B88-B30E-9C9731C07508}"/>
              </a:ext>
            </a:extLst>
          </p:cNvPr>
          <p:cNvGraphicFramePr>
            <a:graphicFrameLocks noGrp="1"/>
          </p:cNvGraphicFramePr>
          <p:nvPr>
            <p:extLst>
              <p:ext uri="{D42A27DB-BD31-4B8C-83A1-F6EECF244321}">
                <p14:modId xmlns:p14="http://schemas.microsoft.com/office/powerpoint/2010/main" val="2094543631"/>
              </p:ext>
            </p:extLst>
          </p:nvPr>
        </p:nvGraphicFramePr>
        <p:xfrm>
          <a:off x="1159726" y="3244388"/>
          <a:ext cx="5040840" cy="576000"/>
        </p:xfrm>
        <a:graphic>
          <a:graphicData uri="http://schemas.openxmlformats.org/drawingml/2006/table">
            <a:tbl>
              <a:tblPr firstRow="1" bandRow="1">
                <a:tableStyleId>{5C22544A-7EE6-4342-B048-85BDC9FD1C3A}</a:tableStyleId>
              </a:tblPr>
              <a:tblGrid>
                <a:gridCol w="504084">
                  <a:extLst>
                    <a:ext uri="{9D8B030D-6E8A-4147-A177-3AD203B41FA5}">
                      <a16:colId xmlns:a16="http://schemas.microsoft.com/office/drawing/2014/main" val="1832263917"/>
                    </a:ext>
                  </a:extLst>
                </a:gridCol>
                <a:gridCol w="504084">
                  <a:extLst>
                    <a:ext uri="{9D8B030D-6E8A-4147-A177-3AD203B41FA5}">
                      <a16:colId xmlns:a16="http://schemas.microsoft.com/office/drawing/2014/main" val="2878734369"/>
                    </a:ext>
                  </a:extLst>
                </a:gridCol>
                <a:gridCol w="504084">
                  <a:extLst>
                    <a:ext uri="{9D8B030D-6E8A-4147-A177-3AD203B41FA5}">
                      <a16:colId xmlns:a16="http://schemas.microsoft.com/office/drawing/2014/main" val="2482835586"/>
                    </a:ext>
                  </a:extLst>
                </a:gridCol>
                <a:gridCol w="504084">
                  <a:extLst>
                    <a:ext uri="{9D8B030D-6E8A-4147-A177-3AD203B41FA5}">
                      <a16:colId xmlns:a16="http://schemas.microsoft.com/office/drawing/2014/main" val="1270854858"/>
                    </a:ext>
                  </a:extLst>
                </a:gridCol>
                <a:gridCol w="504084">
                  <a:extLst>
                    <a:ext uri="{9D8B030D-6E8A-4147-A177-3AD203B41FA5}">
                      <a16:colId xmlns:a16="http://schemas.microsoft.com/office/drawing/2014/main" val="3698839348"/>
                    </a:ext>
                  </a:extLst>
                </a:gridCol>
                <a:gridCol w="504084">
                  <a:extLst>
                    <a:ext uri="{9D8B030D-6E8A-4147-A177-3AD203B41FA5}">
                      <a16:colId xmlns:a16="http://schemas.microsoft.com/office/drawing/2014/main" val="2004758263"/>
                    </a:ext>
                  </a:extLst>
                </a:gridCol>
                <a:gridCol w="504084">
                  <a:extLst>
                    <a:ext uri="{9D8B030D-6E8A-4147-A177-3AD203B41FA5}">
                      <a16:colId xmlns:a16="http://schemas.microsoft.com/office/drawing/2014/main" val="1813273221"/>
                    </a:ext>
                  </a:extLst>
                </a:gridCol>
                <a:gridCol w="504084">
                  <a:extLst>
                    <a:ext uri="{9D8B030D-6E8A-4147-A177-3AD203B41FA5}">
                      <a16:colId xmlns:a16="http://schemas.microsoft.com/office/drawing/2014/main" val="1456138500"/>
                    </a:ext>
                  </a:extLst>
                </a:gridCol>
                <a:gridCol w="504084">
                  <a:extLst>
                    <a:ext uri="{9D8B030D-6E8A-4147-A177-3AD203B41FA5}">
                      <a16:colId xmlns:a16="http://schemas.microsoft.com/office/drawing/2014/main" val="3908516509"/>
                    </a:ext>
                  </a:extLst>
                </a:gridCol>
                <a:gridCol w="504084">
                  <a:extLst>
                    <a:ext uri="{9D8B030D-6E8A-4147-A177-3AD203B41FA5}">
                      <a16:colId xmlns:a16="http://schemas.microsoft.com/office/drawing/2014/main" val="3316788042"/>
                    </a:ext>
                  </a:extLst>
                </a:gridCol>
              </a:tblGrid>
              <a:tr h="288000">
                <a:tc>
                  <a:txBody>
                    <a:bodyPr/>
                    <a:lstStyle/>
                    <a:p>
                      <a:pPr algn="ctr"/>
                      <a:r>
                        <a:rPr lang="fr-FR" sz="1200" dirty="0"/>
                        <a:t>0</a:t>
                      </a:r>
                    </a:p>
                  </a:txBody>
                  <a:tcPr/>
                </a:tc>
                <a:tc>
                  <a:txBody>
                    <a:bodyPr/>
                    <a:lstStyle/>
                    <a:p>
                      <a:pPr algn="ctr"/>
                      <a:r>
                        <a:rPr lang="fr-FR" sz="1200" dirty="0"/>
                        <a:t>1</a:t>
                      </a:r>
                    </a:p>
                  </a:txBody>
                  <a:tcPr/>
                </a:tc>
                <a:tc>
                  <a:txBody>
                    <a:bodyPr/>
                    <a:lstStyle/>
                    <a:p>
                      <a:pPr algn="ctr"/>
                      <a:r>
                        <a:rPr lang="fr-FR" sz="1200" dirty="0"/>
                        <a:t>2</a:t>
                      </a:r>
                    </a:p>
                  </a:txBody>
                  <a:tcPr/>
                </a:tc>
                <a:tc>
                  <a:txBody>
                    <a:bodyPr/>
                    <a:lstStyle/>
                    <a:p>
                      <a:pPr algn="ctr"/>
                      <a:r>
                        <a:rPr lang="fr-FR" sz="1200" dirty="0"/>
                        <a:t>3</a:t>
                      </a:r>
                    </a:p>
                  </a:txBody>
                  <a:tcPr/>
                </a:tc>
                <a:tc>
                  <a:txBody>
                    <a:bodyPr/>
                    <a:lstStyle/>
                    <a:p>
                      <a:pPr algn="ctr"/>
                      <a:r>
                        <a:rPr lang="fr-FR" sz="1200" dirty="0"/>
                        <a:t>4</a:t>
                      </a:r>
                    </a:p>
                  </a:txBody>
                  <a:tcPr/>
                </a:tc>
                <a:tc>
                  <a:txBody>
                    <a:bodyPr/>
                    <a:lstStyle/>
                    <a:p>
                      <a:pPr algn="ctr"/>
                      <a:r>
                        <a:rPr lang="fr-FR" sz="1200" dirty="0"/>
                        <a:t>5</a:t>
                      </a:r>
                    </a:p>
                  </a:txBody>
                  <a:tcPr/>
                </a:tc>
                <a:tc>
                  <a:txBody>
                    <a:bodyPr/>
                    <a:lstStyle/>
                    <a:p>
                      <a:pPr algn="ctr"/>
                      <a:r>
                        <a:rPr lang="fr-FR" sz="1200" dirty="0"/>
                        <a:t>6</a:t>
                      </a:r>
                    </a:p>
                  </a:txBody>
                  <a:tcPr/>
                </a:tc>
                <a:tc>
                  <a:txBody>
                    <a:bodyPr/>
                    <a:lstStyle/>
                    <a:p>
                      <a:pPr algn="ctr"/>
                      <a:r>
                        <a:rPr lang="fr-FR" sz="1200" dirty="0"/>
                        <a:t>7</a:t>
                      </a:r>
                    </a:p>
                  </a:txBody>
                  <a:tcPr/>
                </a:tc>
                <a:tc>
                  <a:txBody>
                    <a:bodyPr/>
                    <a:lstStyle/>
                    <a:p>
                      <a:pPr algn="ctr"/>
                      <a:r>
                        <a:rPr lang="fr-FR" sz="1200" dirty="0"/>
                        <a:t>8</a:t>
                      </a:r>
                    </a:p>
                  </a:txBody>
                  <a:tcPr/>
                </a:tc>
                <a:tc>
                  <a:txBody>
                    <a:bodyPr/>
                    <a:lstStyle/>
                    <a:p>
                      <a:pPr algn="ctr"/>
                      <a:r>
                        <a:rPr lang="fr-FR" sz="1200" dirty="0"/>
                        <a:t>9</a:t>
                      </a:r>
                    </a:p>
                  </a:txBody>
                  <a:tcPr/>
                </a:tc>
                <a:extLst>
                  <a:ext uri="{0D108BD9-81ED-4DB2-BD59-A6C34878D82A}">
                    <a16:rowId xmlns:a16="http://schemas.microsoft.com/office/drawing/2014/main" val="2236202226"/>
                  </a:ext>
                </a:extLst>
              </a:tr>
              <a:tr h="288000">
                <a:tc>
                  <a:txBody>
                    <a:bodyPr/>
                    <a:lstStyle/>
                    <a:p>
                      <a:pPr algn="ctr"/>
                      <a:r>
                        <a:rPr lang="fr-FR" sz="1200" dirty="0"/>
                        <a:t>8</a:t>
                      </a:r>
                    </a:p>
                  </a:txBody>
                  <a:tcPr/>
                </a:tc>
                <a:tc>
                  <a:txBody>
                    <a:bodyPr/>
                    <a:lstStyle/>
                    <a:p>
                      <a:pPr algn="ctr"/>
                      <a:r>
                        <a:rPr lang="fr-FR" sz="1200" dirty="0"/>
                        <a:t>8</a:t>
                      </a:r>
                    </a:p>
                  </a:txBody>
                  <a:tcPr/>
                </a:tc>
                <a:tc>
                  <a:txBody>
                    <a:bodyPr/>
                    <a:lstStyle/>
                    <a:p>
                      <a:pPr algn="ctr"/>
                      <a:r>
                        <a:rPr lang="fr-FR" sz="1200" dirty="0"/>
                        <a:t>12</a:t>
                      </a:r>
                    </a:p>
                  </a:txBody>
                  <a:tcPr/>
                </a:tc>
                <a:tc>
                  <a:txBody>
                    <a:bodyPr/>
                    <a:lstStyle/>
                    <a:p>
                      <a:pPr algn="ctr"/>
                      <a:r>
                        <a:rPr lang="fr-FR" sz="1200" dirty="0"/>
                        <a:t>12</a:t>
                      </a:r>
                    </a:p>
                  </a:txBody>
                  <a:tcPr/>
                </a:tc>
                <a:tc>
                  <a:txBody>
                    <a:bodyPr/>
                    <a:lstStyle/>
                    <a:p>
                      <a:pPr algn="ctr"/>
                      <a:r>
                        <a:rPr lang="fr-FR" sz="1200" dirty="0"/>
                        <a:t>10</a:t>
                      </a:r>
                    </a:p>
                  </a:txBody>
                  <a:tcPr/>
                </a:tc>
                <a:tc>
                  <a:txBody>
                    <a:bodyPr/>
                    <a:lstStyle/>
                    <a:p>
                      <a:pPr algn="ctr"/>
                      <a:r>
                        <a:rPr lang="fr-FR" sz="1200" dirty="0"/>
                        <a:t>8</a:t>
                      </a:r>
                    </a:p>
                  </a:txBody>
                  <a:tcPr/>
                </a:tc>
                <a:tc>
                  <a:txBody>
                    <a:bodyPr/>
                    <a:lstStyle/>
                    <a:p>
                      <a:pPr algn="ctr"/>
                      <a:r>
                        <a:rPr lang="fr-FR" sz="1200" dirty="0"/>
                        <a:t>9</a:t>
                      </a:r>
                    </a:p>
                  </a:txBody>
                  <a:tcPr/>
                </a:tc>
                <a:tc>
                  <a:txBody>
                    <a:bodyPr/>
                    <a:lstStyle/>
                    <a:p>
                      <a:pPr algn="ctr"/>
                      <a:r>
                        <a:rPr lang="fr-FR" sz="1200" dirty="0"/>
                        <a:t>8</a:t>
                      </a:r>
                    </a:p>
                  </a:txBody>
                  <a:tcPr/>
                </a:tc>
                <a:tc>
                  <a:txBody>
                    <a:bodyPr/>
                    <a:lstStyle/>
                    <a:p>
                      <a:pPr algn="ctr"/>
                      <a:r>
                        <a:rPr lang="fr-FR" sz="1200" dirty="0"/>
                        <a:t>12</a:t>
                      </a:r>
                    </a:p>
                  </a:txBody>
                  <a:tcPr/>
                </a:tc>
                <a:tc>
                  <a:txBody>
                    <a:bodyPr/>
                    <a:lstStyle/>
                    <a:p>
                      <a:pPr algn="ctr"/>
                      <a:r>
                        <a:rPr lang="fr-FR" sz="1200" dirty="0"/>
                        <a:t>14</a:t>
                      </a:r>
                    </a:p>
                  </a:txBody>
                  <a:tcPr/>
                </a:tc>
                <a:extLst>
                  <a:ext uri="{0D108BD9-81ED-4DB2-BD59-A6C34878D82A}">
                    <a16:rowId xmlns:a16="http://schemas.microsoft.com/office/drawing/2014/main" val="3058538386"/>
                  </a:ext>
                </a:extLst>
              </a:tr>
            </a:tbl>
          </a:graphicData>
        </a:graphic>
      </p:graphicFrame>
    </p:spTree>
    <p:extLst>
      <p:ext uri="{BB962C8B-B14F-4D97-AF65-F5344CB8AC3E}">
        <p14:creationId xmlns:p14="http://schemas.microsoft.com/office/powerpoint/2010/main" val="196678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4 : La méthode d’Archimède</a:t>
            </a:r>
          </a:p>
        </p:txBody>
      </p:sp>
      <p:grpSp>
        <p:nvGrpSpPr>
          <p:cNvPr id="3" name="Groupe 2">
            <a:extLst>
              <a:ext uri="{FF2B5EF4-FFF2-40B4-BE49-F238E27FC236}">
                <a16:creationId xmlns:a16="http://schemas.microsoft.com/office/drawing/2014/main" id="{2172D02D-9207-4109-AE89-549B691A167F}"/>
              </a:ext>
            </a:extLst>
          </p:cNvPr>
          <p:cNvGrpSpPr/>
          <p:nvPr/>
        </p:nvGrpSpPr>
        <p:grpSpPr>
          <a:xfrm>
            <a:off x="311972" y="6798833"/>
            <a:ext cx="3478022" cy="3614570"/>
            <a:chOff x="3883511" y="3044414"/>
            <a:chExt cx="3478022" cy="3614570"/>
          </a:xfrm>
        </p:grpSpPr>
        <p:sp>
          <p:nvSpPr>
            <p:cNvPr id="9" name="ZoneTexte 8">
              <a:extLst>
                <a:ext uri="{FF2B5EF4-FFF2-40B4-BE49-F238E27FC236}">
                  <a16:creationId xmlns:a16="http://schemas.microsoft.com/office/drawing/2014/main" id="{EF500298-14DD-4F1E-95DC-E89D4143FEB4}"/>
                </a:ext>
              </a:extLst>
            </p:cNvPr>
            <p:cNvSpPr txBox="1"/>
            <p:nvPr/>
          </p:nvSpPr>
          <p:spPr>
            <a:xfrm>
              <a:off x="3894267" y="3087725"/>
              <a:ext cx="3453205" cy="830997"/>
            </a:xfrm>
            <a:prstGeom prst="rect">
              <a:avLst/>
            </a:prstGeom>
            <a:noFill/>
          </p:spPr>
          <p:txBody>
            <a:bodyPr wrap="square" rtlCol="0">
              <a:spAutoFit/>
            </a:bodyPr>
            <a:lstStyle/>
            <a:p>
              <a:pPr algn="ctr"/>
              <a:r>
                <a:rPr lang="fr-FR" sz="1600" dirty="0"/>
                <a:t>Méthode d’Archimède </a:t>
              </a:r>
            </a:p>
            <a:p>
              <a:pPr algn="ctr"/>
              <a:r>
                <a:rPr lang="fr-FR" sz="1600" dirty="0"/>
                <a:t>avec deux hexagones</a:t>
              </a:r>
            </a:p>
            <a:p>
              <a:pPr marL="342900" indent="-342900" algn="ctr">
                <a:buAutoNum type="arabicPeriod"/>
              </a:pPr>
              <a:endParaRPr lang="fr-FR" sz="1600" dirty="0"/>
            </a:p>
          </p:txBody>
        </p:sp>
        <p:sp>
          <p:nvSpPr>
            <p:cNvPr id="24" name="Rectangle 23">
              <a:extLst>
                <a:ext uri="{FF2B5EF4-FFF2-40B4-BE49-F238E27FC236}">
                  <a16:creationId xmlns:a16="http://schemas.microsoft.com/office/drawing/2014/main" id="{9ACEEF24-562D-4EA2-8B9A-D2D3B1D4C913}"/>
                </a:ext>
              </a:extLst>
            </p:cNvPr>
            <p:cNvSpPr/>
            <p:nvPr/>
          </p:nvSpPr>
          <p:spPr>
            <a:xfrm>
              <a:off x="3883511" y="3044414"/>
              <a:ext cx="3478022" cy="361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a:extLst>
              <a:ext uri="{FF2B5EF4-FFF2-40B4-BE49-F238E27FC236}">
                <a16:creationId xmlns:a16="http://schemas.microsoft.com/office/drawing/2014/main" id="{04A052F9-FAB3-4779-80A0-9269B9334A27}"/>
              </a:ext>
            </a:extLst>
          </p:cNvPr>
          <p:cNvGrpSpPr/>
          <p:nvPr/>
        </p:nvGrpSpPr>
        <p:grpSpPr>
          <a:xfrm>
            <a:off x="313765" y="3046207"/>
            <a:ext cx="3478022" cy="3614570"/>
            <a:chOff x="3883511" y="3044414"/>
            <a:chExt cx="3478022" cy="3614570"/>
          </a:xfrm>
        </p:grpSpPr>
        <p:sp>
          <p:nvSpPr>
            <p:cNvPr id="29" name="ZoneTexte 28">
              <a:extLst>
                <a:ext uri="{FF2B5EF4-FFF2-40B4-BE49-F238E27FC236}">
                  <a16:creationId xmlns:a16="http://schemas.microsoft.com/office/drawing/2014/main" id="{63371770-6995-4B98-8A89-ADD8208C80D6}"/>
                </a:ext>
              </a:extLst>
            </p:cNvPr>
            <p:cNvSpPr txBox="1"/>
            <p:nvPr/>
          </p:nvSpPr>
          <p:spPr>
            <a:xfrm>
              <a:off x="3894267" y="3087725"/>
              <a:ext cx="3453205" cy="830997"/>
            </a:xfrm>
            <a:prstGeom prst="rect">
              <a:avLst/>
            </a:prstGeom>
            <a:noFill/>
          </p:spPr>
          <p:txBody>
            <a:bodyPr wrap="square" rtlCol="0">
              <a:spAutoFit/>
            </a:bodyPr>
            <a:lstStyle/>
            <a:p>
              <a:pPr algn="ctr"/>
              <a:r>
                <a:rPr lang="fr-FR" sz="1600" dirty="0"/>
                <a:t>Méthode d’Archimède </a:t>
              </a:r>
            </a:p>
            <a:p>
              <a:pPr algn="ctr"/>
              <a:r>
                <a:rPr lang="fr-FR" sz="1600" dirty="0"/>
                <a:t>avec deux carrés</a:t>
              </a:r>
            </a:p>
            <a:p>
              <a:pPr marL="342900" indent="-342900" algn="ctr">
                <a:buAutoNum type="arabicPeriod"/>
              </a:pPr>
              <a:endParaRPr lang="fr-FR" sz="1600" dirty="0"/>
            </a:p>
          </p:txBody>
        </p:sp>
        <p:sp>
          <p:nvSpPr>
            <p:cNvPr id="30" name="Rectangle 29">
              <a:extLst>
                <a:ext uri="{FF2B5EF4-FFF2-40B4-BE49-F238E27FC236}">
                  <a16:creationId xmlns:a16="http://schemas.microsoft.com/office/drawing/2014/main" id="{1E8A2E71-D591-463C-AC01-5AA337D8908E}"/>
                </a:ext>
              </a:extLst>
            </p:cNvPr>
            <p:cNvSpPr/>
            <p:nvPr/>
          </p:nvSpPr>
          <p:spPr>
            <a:xfrm>
              <a:off x="3883511" y="3044414"/>
              <a:ext cx="3478022" cy="361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a:extLst>
              <a:ext uri="{FF2B5EF4-FFF2-40B4-BE49-F238E27FC236}">
                <a16:creationId xmlns:a16="http://schemas.microsoft.com/office/drawing/2014/main" id="{969D42F9-6873-4C2C-AF67-273763511FF3}"/>
              </a:ext>
            </a:extLst>
          </p:cNvPr>
          <p:cNvGrpSpPr/>
          <p:nvPr/>
        </p:nvGrpSpPr>
        <p:grpSpPr>
          <a:xfrm>
            <a:off x="3885304" y="3046207"/>
            <a:ext cx="3478022" cy="3614570"/>
            <a:chOff x="3883511" y="3044414"/>
            <a:chExt cx="3478022" cy="3614570"/>
          </a:xfrm>
        </p:grpSpPr>
        <p:sp>
          <p:nvSpPr>
            <p:cNvPr id="32" name="ZoneTexte 31">
              <a:extLst>
                <a:ext uri="{FF2B5EF4-FFF2-40B4-BE49-F238E27FC236}">
                  <a16:creationId xmlns:a16="http://schemas.microsoft.com/office/drawing/2014/main" id="{63C9A87F-CFF4-4FE9-9D29-726C2C6EE215}"/>
                </a:ext>
              </a:extLst>
            </p:cNvPr>
            <p:cNvSpPr txBox="1"/>
            <p:nvPr/>
          </p:nvSpPr>
          <p:spPr>
            <a:xfrm>
              <a:off x="3894267" y="3087725"/>
              <a:ext cx="3453205" cy="830997"/>
            </a:xfrm>
            <a:prstGeom prst="rect">
              <a:avLst/>
            </a:prstGeom>
            <a:noFill/>
          </p:spPr>
          <p:txBody>
            <a:bodyPr wrap="square" rtlCol="0">
              <a:spAutoFit/>
            </a:bodyPr>
            <a:lstStyle/>
            <a:p>
              <a:pPr algn="ctr"/>
              <a:r>
                <a:rPr lang="fr-FR" sz="1600" dirty="0"/>
                <a:t>Méthode d’Archimède </a:t>
              </a:r>
            </a:p>
            <a:p>
              <a:pPr algn="ctr"/>
              <a:r>
                <a:rPr lang="fr-FR" sz="1600" dirty="0"/>
                <a:t>avec deux pentagones</a:t>
              </a:r>
            </a:p>
            <a:p>
              <a:pPr marL="342900" indent="-342900" algn="ctr">
                <a:buAutoNum type="arabicPeriod"/>
              </a:pPr>
              <a:endParaRPr lang="fr-FR" sz="1600" dirty="0"/>
            </a:p>
          </p:txBody>
        </p:sp>
        <p:sp>
          <p:nvSpPr>
            <p:cNvPr id="33" name="Rectangle 32">
              <a:extLst>
                <a:ext uri="{FF2B5EF4-FFF2-40B4-BE49-F238E27FC236}">
                  <a16:creationId xmlns:a16="http://schemas.microsoft.com/office/drawing/2014/main" id="{0D3BD730-CD06-4DE4-8026-98EA1546C166}"/>
                </a:ext>
              </a:extLst>
            </p:cNvPr>
            <p:cNvSpPr/>
            <p:nvPr/>
          </p:nvSpPr>
          <p:spPr>
            <a:xfrm>
              <a:off x="3883511" y="3044414"/>
              <a:ext cx="3478022" cy="361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e 33">
            <a:extLst>
              <a:ext uri="{FF2B5EF4-FFF2-40B4-BE49-F238E27FC236}">
                <a16:creationId xmlns:a16="http://schemas.microsoft.com/office/drawing/2014/main" id="{85CC9F2D-8AC6-40D9-B8E0-7491A5F389E2}"/>
              </a:ext>
            </a:extLst>
          </p:cNvPr>
          <p:cNvGrpSpPr/>
          <p:nvPr/>
        </p:nvGrpSpPr>
        <p:grpSpPr>
          <a:xfrm>
            <a:off x="3894269" y="6798833"/>
            <a:ext cx="3478022" cy="3614570"/>
            <a:chOff x="3883511" y="3044414"/>
            <a:chExt cx="3478022" cy="3614570"/>
          </a:xfrm>
        </p:grpSpPr>
        <p:sp>
          <p:nvSpPr>
            <p:cNvPr id="35" name="ZoneTexte 34">
              <a:extLst>
                <a:ext uri="{FF2B5EF4-FFF2-40B4-BE49-F238E27FC236}">
                  <a16:creationId xmlns:a16="http://schemas.microsoft.com/office/drawing/2014/main" id="{5FC84259-F45C-40CD-B2D1-4D2B21C26DAD}"/>
                </a:ext>
              </a:extLst>
            </p:cNvPr>
            <p:cNvSpPr txBox="1"/>
            <p:nvPr/>
          </p:nvSpPr>
          <p:spPr>
            <a:xfrm>
              <a:off x="3894267" y="3087725"/>
              <a:ext cx="3453205" cy="830997"/>
            </a:xfrm>
            <a:prstGeom prst="rect">
              <a:avLst/>
            </a:prstGeom>
            <a:noFill/>
          </p:spPr>
          <p:txBody>
            <a:bodyPr wrap="square" rtlCol="0">
              <a:spAutoFit/>
            </a:bodyPr>
            <a:lstStyle/>
            <a:p>
              <a:pPr algn="ctr"/>
              <a:r>
                <a:rPr lang="fr-FR" sz="1600" dirty="0"/>
                <a:t>Méthode d’Archimède </a:t>
              </a:r>
            </a:p>
            <a:p>
              <a:pPr algn="ctr"/>
              <a:r>
                <a:rPr lang="fr-FR" sz="1600" dirty="0"/>
                <a:t>avec deux octogones</a:t>
              </a:r>
            </a:p>
            <a:p>
              <a:pPr marL="342900" indent="-342900" algn="ctr">
                <a:buAutoNum type="arabicPeriod"/>
              </a:pPr>
              <a:endParaRPr lang="fr-FR" sz="1600" dirty="0"/>
            </a:p>
          </p:txBody>
        </p:sp>
        <p:sp>
          <p:nvSpPr>
            <p:cNvPr id="36" name="Rectangle 35">
              <a:extLst>
                <a:ext uri="{FF2B5EF4-FFF2-40B4-BE49-F238E27FC236}">
                  <a16:creationId xmlns:a16="http://schemas.microsoft.com/office/drawing/2014/main" id="{1D739D5A-F59F-4867-8AB8-CC69E435DEBE}"/>
                </a:ext>
              </a:extLst>
            </p:cNvPr>
            <p:cNvSpPr/>
            <p:nvPr/>
          </p:nvSpPr>
          <p:spPr>
            <a:xfrm>
              <a:off x="3883511" y="3044414"/>
              <a:ext cx="3478022" cy="361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 name="Picture 6" descr="RÃ©sultat de recherche d'images pour &quot;pi&quot;">
            <a:extLst>
              <a:ext uri="{FF2B5EF4-FFF2-40B4-BE49-F238E27FC236}">
                <a16:creationId xmlns:a16="http://schemas.microsoft.com/office/drawing/2014/main" id="{8A202F36-FF28-4B4B-BFF2-A62B6BC8710B}"/>
              </a:ext>
            </a:extLst>
          </p:cNvPr>
          <p:cNvPicPr>
            <a:picLocks noChangeAspect="1" noChangeArrowheads="1"/>
          </p:cNvPicPr>
          <p:nvPr/>
        </p:nvPicPr>
        <p:blipFill>
          <a:blip r:embed="rId2" cstate="print"/>
          <a:srcRect/>
          <a:stretch>
            <a:fillRect/>
          </a:stretch>
        </p:blipFill>
        <p:spPr bwMode="auto">
          <a:xfrm>
            <a:off x="89152" y="123890"/>
            <a:ext cx="1314252" cy="1314252"/>
          </a:xfrm>
          <a:prstGeom prst="rect">
            <a:avLst/>
          </a:prstGeom>
          <a:noFill/>
        </p:spPr>
      </p:pic>
      <p:grpSp>
        <p:nvGrpSpPr>
          <p:cNvPr id="40" name="Groupe 39">
            <a:extLst>
              <a:ext uri="{FF2B5EF4-FFF2-40B4-BE49-F238E27FC236}">
                <a16:creationId xmlns:a16="http://schemas.microsoft.com/office/drawing/2014/main" id="{CBF5E910-C9F9-4E64-9CF6-9B05C6F06611}"/>
              </a:ext>
            </a:extLst>
          </p:cNvPr>
          <p:cNvGrpSpPr/>
          <p:nvPr/>
        </p:nvGrpSpPr>
        <p:grpSpPr>
          <a:xfrm>
            <a:off x="772245" y="3753346"/>
            <a:ext cx="2592288" cy="2592288"/>
            <a:chOff x="4281255" y="6210796"/>
            <a:chExt cx="2592288" cy="2592288"/>
          </a:xfrm>
        </p:grpSpPr>
        <p:sp>
          <p:nvSpPr>
            <p:cNvPr id="41" name="Rectangle 40">
              <a:extLst>
                <a:ext uri="{FF2B5EF4-FFF2-40B4-BE49-F238E27FC236}">
                  <a16:creationId xmlns:a16="http://schemas.microsoft.com/office/drawing/2014/main" id="{0F049310-2F24-4D49-B5A8-342D3FF30771}"/>
                </a:ext>
              </a:extLst>
            </p:cNvPr>
            <p:cNvSpPr/>
            <p:nvPr/>
          </p:nvSpPr>
          <p:spPr>
            <a:xfrm>
              <a:off x="4281255" y="6210796"/>
              <a:ext cx="2592288" cy="2592288"/>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FBBE3A86-F52C-4575-8BF6-6056A63BFF43}"/>
                </a:ext>
              </a:extLst>
            </p:cNvPr>
            <p:cNvSpPr/>
            <p:nvPr/>
          </p:nvSpPr>
          <p:spPr>
            <a:xfrm>
              <a:off x="4281255" y="6210796"/>
              <a:ext cx="2592288" cy="25922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1085A2BC-2D7A-46ED-891B-1732D1FC944C}"/>
                </a:ext>
              </a:extLst>
            </p:cNvPr>
            <p:cNvSpPr/>
            <p:nvPr/>
          </p:nvSpPr>
          <p:spPr>
            <a:xfrm>
              <a:off x="4669430" y="6606005"/>
              <a:ext cx="1835471" cy="1813509"/>
            </a:xfrm>
            <a:prstGeom prst="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8A2713FF-2A95-426B-932E-2FEDF1CEEEC0}"/>
              </a:ext>
            </a:extLst>
          </p:cNvPr>
          <p:cNvGrpSpPr/>
          <p:nvPr/>
        </p:nvGrpSpPr>
        <p:grpSpPr>
          <a:xfrm>
            <a:off x="4320776" y="7618889"/>
            <a:ext cx="2609557" cy="2610000"/>
            <a:chOff x="735566" y="6190139"/>
            <a:chExt cx="2609557" cy="2610000"/>
          </a:xfrm>
        </p:grpSpPr>
        <p:sp>
          <p:nvSpPr>
            <p:cNvPr id="45" name="Forme libre : forme 44">
              <a:extLst>
                <a:ext uri="{FF2B5EF4-FFF2-40B4-BE49-F238E27FC236}">
                  <a16:creationId xmlns:a16="http://schemas.microsoft.com/office/drawing/2014/main" id="{845337A8-B68F-43E2-BF10-7FD38091F885}"/>
                </a:ext>
              </a:extLst>
            </p:cNvPr>
            <p:cNvSpPr/>
            <p:nvPr/>
          </p:nvSpPr>
          <p:spPr>
            <a:xfrm>
              <a:off x="735566" y="6190139"/>
              <a:ext cx="2609557" cy="2610000"/>
            </a:xfrm>
            <a:custGeom>
              <a:avLst/>
              <a:gdLst>
                <a:gd name="connsiteX0" fmla="*/ 1849902 w 2609557"/>
                <a:gd name="connsiteY0" fmla="*/ 7034 h 2602523"/>
                <a:gd name="connsiteX1" fmla="*/ 2609557 w 2609557"/>
                <a:gd name="connsiteY1" fmla="*/ 787791 h 2602523"/>
                <a:gd name="connsiteX2" fmla="*/ 2595489 w 2609557"/>
                <a:gd name="connsiteY2" fmla="*/ 1856935 h 2602523"/>
                <a:gd name="connsiteX3" fmla="*/ 1821766 w 2609557"/>
                <a:gd name="connsiteY3" fmla="*/ 2602523 h 2602523"/>
                <a:gd name="connsiteX4" fmla="*/ 766689 w 2609557"/>
                <a:gd name="connsiteY4" fmla="*/ 2602523 h 2602523"/>
                <a:gd name="connsiteX5" fmla="*/ 7034 w 2609557"/>
                <a:gd name="connsiteY5" fmla="*/ 1849901 h 2602523"/>
                <a:gd name="connsiteX6" fmla="*/ 0 w 2609557"/>
                <a:gd name="connsiteY6" fmla="*/ 766689 h 2602523"/>
                <a:gd name="connsiteX7" fmla="*/ 773723 w 2609557"/>
                <a:gd name="connsiteY7" fmla="*/ 0 h 2602523"/>
                <a:gd name="connsiteX8" fmla="*/ 1849902 w 2609557"/>
                <a:gd name="connsiteY8" fmla="*/ 7034 h 260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557" h="2602523">
                  <a:moveTo>
                    <a:pt x="1849902" y="7034"/>
                  </a:moveTo>
                  <a:lnTo>
                    <a:pt x="2609557" y="787791"/>
                  </a:lnTo>
                  <a:lnTo>
                    <a:pt x="2595489" y="1856935"/>
                  </a:lnTo>
                  <a:lnTo>
                    <a:pt x="1821766" y="2602523"/>
                  </a:lnTo>
                  <a:lnTo>
                    <a:pt x="766689" y="2602523"/>
                  </a:lnTo>
                  <a:lnTo>
                    <a:pt x="7034" y="1849901"/>
                  </a:lnTo>
                  <a:cubicBezTo>
                    <a:pt x="4689" y="1488830"/>
                    <a:pt x="2345" y="1127760"/>
                    <a:pt x="0" y="766689"/>
                  </a:cubicBezTo>
                  <a:lnTo>
                    <a:pt x="773723" y="0"/>
                  </a:lnTo>
                  <a:lnTo>
                    <a:pt x="1849902" y="7034"/>
                  </a:lnTo>
                  <a:close/>
                </a:path>
              </a:pathLst>
            </a:custGeom>
            <a:solidFill>
              <a:srgbClr val="00B050">
                <a:alpha val="3882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C9FB4F7D-A915-4CEA-9474-DAF2009ED48B}"/>
                </a:ext>
              </a:extLst>
            </p:cNvPr>
            <p:cNvSpPr/>
            <p:nvPr/>
          </p:nvSpPr>
          <p:spPr>
            <a:xfrm>
              <a:off x="741961" y="6206750"/>
              <a:ext cx="2592000" cy="259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4F9615A1-6BD9-4172-AE7A-EA04A86DB371}"/>
                </a:ext>
              </a:extLst>
            </p:cNvPr>
            <p:cNvSpPr/>
            <p:nvPr/>
          </p:nvSpPr>
          <p:spPr>
            <a:xfrm>
              <a:off x="865847" y="6318264"/>
              <a:ext cx="2354783" cy="2354400"/>
            </a:xfrm>
            <a:custGeom>
              <a:avLst/>
              <a:gdLst>
                <a:gd name="connsiteX0" fmla="*/ 1849902 w 2609557"/>
                <a:gd name="connsiteY0" fmla="*/ 7034 h 2602523"/>
                <a:gd name="connsiteX1" fmla="*/ 2609557 w 2609557"/>
                <a:gd name="connsiteY1" fmla="*/ 787791 h 2602523"/>
                <a:gd name="connsiteX2" fmla="*/ 2595489 w 2609557"/>
                <a:gd name="connsiteY2" fmla="*/ 1856935 h 2602523"/>
                <a:gd name="connsiteX3" fmla="*/ 1821766 w 2609557"/>
                <a:gd name="connsiteY3" fmla="*/ 2602523 h 2602523"/>
                <a:gd name="connsiteX4" fmla="*/ 766689 w 2609557"/>
                <a:gd name="connsiteY4" fmla="*/ 2602523 h 2602523"/>
                <a:gd name="connsiteX5" fmla="*/ 7034 w 2609557"/>
                <a:gd name="connsiteY5" fmla="*/ 1849901 h 2602523"/>
                <a:gd name="connsiteX6" fmla="*/ 0 w 2609557"/>
                <a:gd name="connsiteY6" fmla="*/ 766689 h 2602523"/>
                <a:gd name="connsiteX7" fmla="*/ 773723 w 2609557"/>
                <a:gd name="connsiteY7" fmla="*/ 0 h 2602523"/>
                <a:gd name="connsiteX8" fmla="*/ 1849902 w 2609557"/>
                <a:gd name="connsiteY8" fmla="*/ 7034 h 260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557" h="2602523">
                  <a:moveTo>
                    <a:pt x="1849902" y="7034"/>
                  </a:moveTo>
                  <a:lnTo>
                    <a:pt x="2609557" y="787791"/>
                  </a:lnTo>
                  <a:lnTo>
                    <a:pt x="2595489" y="1856935"/>
                  </a:lnTo>
                  <a:lnTo>
                    <a:pt x="1821766" y="2602523"/>
                  </a:lnTo>
                  <a:lnTo>
                    <a:pt x="766689" y="2602523"/>
                  </a:lnTo>
                  <a:lnTo>
                    <a:pt x="7034" y="1849901"/>
                  </a:lnTo>
                  <a:cubicBezTo>
                    <a:pt x="4689" y="1488830"/>
                    <a:pt x="2345" y="1127760"/>
                    <a:pt x="0" y="766689"/>
                  </a:cubicBezTo>
                  <a:lnTo>
                    <a:pt x="773723" y="0"/>
                  </a:lnTo>
                  <a:lnTo>
                    <a:pt x="1849902" y="7034"/>
                  </a:lnTo>
                  <a:close/>
                </a:path>
              </a:pathLst>
            </a:custGeom>
            <a:solidFill>
              <a:srgbClr val="00B050">
                <a:alpha val="3882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a:extLst>
              <a:ext uri="{FF2B5EF4-FFF2-40B4-BE49-F238E27FC236}">
                <a16:creationId xmlns:a16="http://schemas.microsoft.com/office/drawing/2014/main" id="{9CEBC1D4-A6FA-44A2-A06B-58756443D93B}"/>
              </a:ext>
            </a:extLst>
          </p:cNvPr>
          <p:cNvGrpSpPr/>
          <p:nvPr/>
        </p:nvGrpSpPr>
        <p:grpSpPr>
          <a:xfrm>
            <a:off x="4106301" y="3674598"/>
            <a:ext cx="3052689" cy="2897945"/>
            <a:chOff x="513471" y="2356338"/>
            <a:chExt cx="3052689" cy="2897945"/>
          </a:xfrm>
        </p:grpSpPr>
        <p:sp>
          <p:nvSpPr>
            <p:cNvPr id="49" name="Forme libre : forme 48">
              <a:extLst>
                <a:ext uri="{FF2B5EF4-FFF2-40B4-BE49-F238E27FC236}">
                  <a16:creationId xmlns:a16="http://schemas.microsoft.com/office/drawing/2014/main" id="{0D3CD825-1784-4077-8145-1B11216DB977}"/>
                </a:ext>
              </a:extLst>
            </p:cNvPr>
            <p:cNvSpPr/>
            <p:nvPr/>
          </p:nvSpPr>
          <p:spPr>
            <a:xfrm>
              <a:off x="513471" y="2356338"/>
              <a:ext cx="3052689" cy="2897945"/>
            </a:xfrm>
            <a:custGeom>
              <a:avLst/>
              <a:gdLst>
                <a:gd name="connsiteX0" fmla="*/ 1519311 w 3052689"/>
                <a:gd name="connsiteY0" fmla="*/ 0 h 2897945"/>
                <a:gd name="connsiteX1" fmla="*/ 3052689 w 3052689"/>
                <a:gd name="connsiteY1" fmla="*/ 1111348 h 2897945"/>
                <a:gd name="connsiteX2" fmla="*/ 2461846 w 3052689"/>
                <a:gd name="connsiteY2" fmla="*/ 2897945 h 2897945"/>
                <a:gd name="connsiteX3" fmla="*/ 576775 w 3052689"/>
                <a:gd name="connsiteY3" fmla="*/ 2890911 h 2897945"/>
                <a:gd name="connsiteX4" fmla="*/ 0 w 3052689"/>
                <a:gd name="connsiteY4" fmla="*/ 1097280 h 2897945"/>
                <a:gd name="connsiteX5" fmla="*/ 1519311 w 3052689"/>
                <a:gd name="connsiteY5" fmla="*/ 0 h 289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689" h="2897945">
                  <a:moveTo>
                    <a:pt x="1519311" y="0"/>
                  </a:moveTo>
                  <a:lnTo>
                    <a:pt x="3052689" y="1111348"/>
                  </a:lnTo>
                  <a:lnTo>
                    <a:pt x="2461846" y="2897945"/>
                  </a:lnTo>
                  <a:lnTo>
                    <a:pt x="576775" y="2890911"/>
                  </a:lnTo>
                  <a:lnTo>
                    <a:pt x="0" y="1097280"/>
                  </a:lnTo>
                  <a:lnTo>
                    <a:pt x="1519311" y="0"/>
                  </a:ln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C36C2C72-B2AD-40A2-8D9C-ED2C1D8D6928}"/>
                </a:ext>
              </a:extLst>
            </p:cNvPr>
            <p:cNvSpPr/>
            <p:nvPr/>
          </p:nvSpPr>
          <p:spPr>
            <a:xfrm>
              <a:off x="752494" y="2660288"/>
              <a:ext cx="2592288" cy="25922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0CA0FE22-BCE2-48F5-BCE4-D839BC1F3D27}"/>
                </a:ext>
              </a:extLst>
            </p:cNvPr>
            <p:cNvSpPr>
              <a:spLocks noChangeAspect="1"/>
            </p:cNvSpPr>
            <p:nvPr/>
          </p:nvSpPr>
          <p:spPr>
            <a:xfrm>
              <a:off x="851647" y="2681734"/>
              <a:ext cx="2420750" cy="2298040"/>
            </a:xfrm>
            <a:custGeom>
              <a:avLst/>
              <a:gdLst>
                <a:gd name="connsiteX0" fmla="*/ 1519311 w 3052689"/>
                <a:gd name="connsiteY0" fmla="*/ 0 h 2897945"/>
                <a:gd name="connsiteX1" fmla="*/ 3052689 w 3052689"/>
                <a:gd name="connsiteY1" fmla="*/ 1111348 h 2897945"/>
                <a:gd name="connsiteX2" fmla="*/ 2461846 w 3052689"/>
                <a:gd name="connsiteY2" fmla="*/ 2897945 h 2897945"/>
                <a:gd name="connsiteX3" fmla="*/ 576775 w 3052689"/>
                <a:gd name="connsiteY3" fmla="*/ 2890911 h 2897945"/>
                <a:gd name="connsiteX4" fmla="*/ 0 w 3052689"/>
                <a:gd name="connsiteY4" fmla="*/ 1097280 h 2897945"/>
                <a:gd name="connsiteX5" fmla="*/ 1519311 w 3052689"/>
                <a:gd name="connsiteY5" fmla="*/ 0 h 289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689" h="2897945">
                  <a:moveTo>
                    <a:pt x="1519311" y="0"/>
                  </a:moveTo>
                  <a:lnTo>
                    <a:pt x="3052689" y="1111348"/>
                  </a:lnTo>
                  <a:lnTo>
                    <a:pt x="2461846" y="2897945"/>
                  </a:lnTo>
                  <a:lnTo>
                    <a:pt x="576775" y="2890911"/>
                  </a:lnTo>
                  <a:lnTo>
                    <a:pt x="0" y="1097280"/>
                  </a:lnTo>
                  <a:lnTo>
                    <a:pt x="1519311" y="0"/>
                  </a:ln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51">
            <a:extLst>
              <a:ext uri="{FF2B5EF4-FFF2-40B4-BE49-F238E27FC236}">
                <a16:creationId xmlns:a16="http://schemas.microsoft.com/office/drawing/2014/main" id="{16F42EC9-78DB-410F-9699-58A212C8EE10}"/>
              </a:ext>
            </a:extLst>
          </p:cNvPr>
          <p:cNvGrpSpPr/>
          <p:nvPr/>
        </p:nvGrpSpPr>
        <p:grpSpPr>
          <a:xfrm>
            <a:off x="608715" y="7585587"/>
            <a:ext cx="2979299" cy="2619387"/>
            <a:chOff x="4174875" y="2632587"/>
            <a:chExt cx="2979299" cy="2619387"/>
          </a:xfrm>
        </p:grpSpPr>
        <p:sp>
          <p:nvSpPr>
            <p:cNvPr id="53" name="Hexagone 52">
              <a:extLst>
                <a:ext uri="{FF2B5EF4-FFF2-40B4-BE49-F238E27FC236}">
                  <a16:creationId xmlns:a16="http://schemas.microsoft.com/office/drawing/2014/main" id="{AFFD3DB9-44D7-47A4-9D55-E758455619E1}"/>
                </a:ext>
              </a:extLst>
            </p:cNvPr>
            <p:cNvSpPr/>
            <p:nvPr/>
          </p:nvSpPr>
          <p:spPr>
            <a:xfrm>
              <a:off x="4174875" y="2632587"/>
              <a:ext cx="2979299" cy="2619387"/>
            </a:xfrm>
            <a:prstGeom prst="hexagon">
              <a:avLst>
                <a:gd name="adj" fmla="val 28432"/>
                <a:gd name="vf" fmla="val 115470"/>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928B3461-30F1-4779-BEFA-93DDDF65243C}"/>
                </a:ext>
              </a:extLst>
            </p:cNvPr>
            <p:cNvSpPr/>
            <p:nvPr/>
          </p:nvSpPr>
          <p:spPr>
            <a:xfrm>
              <a:off x="4374142" y="2643603"/>
              <a:ext cx="2592288" cy="25922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Hexagone 54">
              <a:extLst>
                <a:ext uri="{FF2B5EF4-FFF2-40B4-BE49-F238E27FC236}">
                  <a16:creationId xmlns:a16="http://schemas.microsoft.com/office/drawing/2014/main" id="{06109461-50FB-45D6-A88D-CBFD1D334C25}"/>
                </a:ext>
              </a:extLst>
            </p:cNvPr>
            <p:cNvSpPr>
              <a:spLocks noChangeAspect="1"/>
            </p:cNvSpPr>
            <p:nvPr/>
          </p:nvSpPr>
          <p:spPr>
            <a:xfrm>
              <a:off x="4386267" y="2822503"/>
              <a:ext cx="2567597" cy="2243568"/>
            </a:xfrm>
            <a:prstGeom prst="hexagon">
              <a:avLst>
                <a:gd name="adj" fmla="val 28432"/>
                <a:gd name="vf" fmla="val 115470"/>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3121FCCB-7902-444C-8E39-5A845354AD47}"/>
                  </a:ext>
                </a:extLst>
              </p:cNvPr>
              <p:cNvSpPr txBox="1"/>
              <p:nvPr/>
            </p:nvSpPr>
            <p:spPr>
              <a:xfrm>
                <a:off x="301557" y="1388848"/>
                <a:ext cx="7052553" cy="1936107"/>
              </a:xfrm>
              <a:prstGeom prst="rect">
                <a:avLst/>
              </a:prstGeom>
              <a:noFill/>
            </p:spPr>
            <p:txBody>
              <a:bodyPr wrap="square" rtlCol="0">
                <a:spAutoFit/>
              </a:bodyPr>
              <a:lstStyle/>
              <a:p>
                <a:pPr algn="just"/>
                <a:r>
                  <a:rPr lang="fr-FR" sz="1400" dirty="0"/>
                  <a:t>Le premier qui a essayé de calculer Pi est le grec Archimède, vers 250 av. J.-C. Sa technique consistait à encadrer un cercle de diamètre 1 (donc de périmètre Pi) par deux polygones de même nature, l’un inscrit, l’autre circonscrit. En poursuivant sa méthode jusqu’à deux polygones à 96 côtés et en faisant des calculs compliqués, Archimède put conclure que Pi était compris entre 3 + </a:t>
                </a:r>
                <a14:m>
                  <m:oMath xmlns:m="http://schemas.openxmlformats.org/officeDocument/2006/math">
                    <m:f>
                      <m:fPr>
                        <m:ctrlPr>
                          <a:rPr lang="fr-FR" sz="1400" i="1" smtClean="0">
                            <a:latin typeface="Cambria Math" panose="02040503050406030204" pitchFamily="18" charset="0"/>
                          </a:rPr>
                        </m:ctrlPr>
                      </m:fPr>
                      <m:num>
                        <m:r>
                          <a:rPr lang="fr-FR" sz="1400" b="0" i="1" smtClean="0">
                            <a:latin typeface="Cambria Math" panose="02040503050406030204" pitchFamily="18" charset="0"/>
                          </a:rPr>
                          <m:t>1</m:t>
                        </m:r>
                      </m:num>
                      <m:den>
                        <m:r>
                          <a:rPr lang="fr-FR" sz="1400" b="0" i="1" smtClean="0">
                            <a:latin typeface="Cambria Math" panose="02040503050406030204" pitchFamily="18" charset="0"/>
                          </a:rPr>
                          <m:t>7</m:t>
                        </m:r>
                      </m:den>
                    </m:f>
                  </m:oMath>
                </a14:m>
                <a:r>
                  <a:rPr lang="fr-FR" sz="1400" dirty="0"/>
                  <a:t> et 3 + </a:t>
                </a:r>
                <a14:m>
                  <m:oMath xmlns:m="http://schemas.openxmlformats.org/officeDocument/2006/math">
                    <m:f>
                      <m:fPr>
                        <m:ctrlPr>
                          <a:rPr lang="fr-FR" sz="1400" i="1">
                            <a:latin typeface="Cambria Math" panose="02040503050406030204" pitchFamily="18" charset="0"/>
                          </a:rPr>
                        </m:ctrlPr>
                      </m:fPr>
                      <m:num>
                        <m:r>
                          <a:rPr lang="fr-FR" sz="1400" i="1">
                            <a:latin typeface="Cambria Math" panose="02040503050406030204" pitchFamily="18" charset="0"/>
                          </a:rPr>
                          <m:t>1</m:t>
                        </m:r>
                        <m:r>
                          <a:rPr lang="fr-FR" sz="1400" b="0" i="1" smtClean="0">
                            <a:latin typeface="Cambria Math" panose="02040503050406030204" pitchFamily="18" charset="0"/>
                          </a:rPr>
                          <m:t>0</m:t>
                        </m:r>
                      </m:num>
                      <m:den>
                        <m:r>
                          <a:rPr lang="fr-FR" sz="1400" i="1">
                            <a:latin typeface="Cambria Math" panose="02040503050406030204" pitchFamily="18" charset="0"/>
                          </a:rPr>
                          <m:t>7</m:t>
                        </m:r>
                        <m:r>
                          <a:rPr lang="fr-FR" sz="1400" b="0" i="1" smtClean="0">
                            <a:latin typeface="Cambria Math" panose="02040503050406030204" pitchFamily="18" charset="0"/>
                          </a:rPr>
                          <m:t>1</m:t>
                        </m:r>
                      </m:den>
                    </m:f>
                    <m:r>
                      <a:rPr lang="fr-FR" sz="1400" i="1">
                        <a:latin typeface="Cambria Math" panose="02040503050406030204" pitchFamily="18" charset="0"/>
                      </a:rPr>
                      <m:t> </m:t>
                    </m:r>
                  </m:oMath>
                </a14:m>
                <a:r>
                  <a:rPr lang="fr-FR" sz="1400" dirty="0"/>
                  <a:t>. Cet encadrement qui donna une approximation à 2 décimales, resta longtemps le meilleur connu. A partir d’indices recueillis que vous assemblerez judicieusement, pouvez-vous illustrer les 1res étapes de la méthode d’Archimède ?</a:t>
                </a:r>
              </a:p>
              <a:p>
                <a:pPr marL="342900" indent="-342900">
                  <a:buAutoNum type="arabicPeriod"/>
                </a:pPr>
                <a:endParaRPr lang="fr-FR" sz="1600" dirty="0"/>
              </a:p>
            </p:txBody>
          </p:sp>
        </mc:Choice>
        <mc:Fallback xmlns="">
          <p:sp>
            <p:nvSpPr>
              <p:cNvPr id="37" name="ZoneTexte 36">
                <a:extLst>
                  <a:ext uri="{FF2B5EF4-FFF2-40B4-BE49-F238E27FC236}">
                    <a16:creationId xmlns:a16="http://schemas.microsoft.com/office/drawing/2014/main" id="{3121FCCB-7902-444C-8E39-5A845354AD47}"/>
                  </a:ext>
                </a:extLst>
              </p:cNvPr>
              <p:cNvSpPr txBox="1">
                <a:spLocks noRot="1" noChangeAspect="1" noMove="1" noResize="1" noEditPoints="1" noAdjustHandles="1" noChangeArrowheads="1" noChangeShapeType="1" noTextEdit="1"/>
              </p:cNvSpPr>
              <p:nvPr/>
            </p:nvSpPr>
            <p:spPr>
              <a:xfrm>
                <a:off x="301557" y="1388848"/>
                <a:ext cx="7052553" cy="1936107"/>
              </a:xfrm>
              <a:prstGeom prst="rect">
                <a:avLst/>
              </a:prstGeom>
              <a:blipFill>
                <a:blip r:embed="rId3"/>
                <a:stretch>
                  <a:fillRect l="-259" t="-631" r="-259"/>
                </a:stretch>
              </a:blipFill>
            </p:spPr>
            <p:txBody>
              <a:bodyPr/>
              <a:lstStyle/>
              <a:p>
                <a:r>
                  <a:rPr lang="fr-FR">
                    <a:noFill/>
                  </a:rPr>
                  <a:t> </a:t>
                </a:r>
              </a:p>
            </p:txBody>
          </p:sp>
        </mc:Fallback>
      </mc:AlternateContent>
    </p:spTree>
    <p:extLst>
      <p:ext uri="{BB962C8B-B14F-4D97-AF65-F5344CB8AC3E}">
        <p14:creationId xmlns:p14="http://schemas.microsoft.com/office/powerpoint/2010/main" val="195510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5 : Palais de la découverte</a:t>
            </a:r>
          </a:p>
        </p:txBody>
      </p:sp>
      <p:sp>
        <p:nvSpPr>
          <p:cNvPr id="4" name="ZoneTexte 3">
            <a:extLst>
              <a:ext uri="{FF2B5EF4-FFF2-40B4-BE49-F238E27FC236}">
                <a16:creationId xmlns:a16="http://schemas.microsoft.com/office/drawing/2014/main" id="{F5CB111E-D6BC-4F40-93E9-CE5F9AB04C96}"/>
              </a:ext>
            </a:extLst>
          </p:cNvPr>
          <p:cNvSpPr txBox="1"/>
          <p:nvPr/>
        </p:nvSpPr>
        <p:spPr>
          <a:xfrm>
            <a:off x="3241964" y="1549360"/>
            <a:ext cx="3997196" cy="2400657"/>
          </a:xfrm>
          <a:prstGeom prst="rect">
            <a:avLst/>
          </a:prstGeom>
          <a:noFill/>
        </p:spPr>
        <p:txBody>
          <a:bodyPr wrap="square" rtlCol="0">
            <a:spAutoFit/>
          </a:bodyPr>
          <a:lstStyle/>
          <a:p>
            <a:pPr algn="just"/>
            <a:r>
              <a:rPr lang="fr-FR" sz="1600" dirty="0"/>
              <a:t>Depuis Archimède, les mathématiciens ont cherché à calculer un nombre toujours plus grand des décimales de Pi. En 1873, un Anglais bat le précédent record : au bout de 15 ans d’efforts, le mathématicien anglais </a:t>
            </a:r>
            <a:r>
              <a:rPr lang="fr-FR" sz="1600" b="1" i="1" dirty="0"/>
              <a:t>William </a:t>
            </a:r>
            <a:r>
              <a:rPr lang="fr-FR" sz="1600" b="1" i="1" dirty="0" err="1"/>
              <a:t>Shanks</a:t>
            </a:r>
            <a:r>
              <a:rPr lang="fr-FR" sz="1600" dirty="0"/>
              <a:t> en trouva 707 décimales. En son honneur, ce nombre sera affiché dans une salle spécifique du </a:t>
            </a:r>
            <a:r>
              <a:rPr lang="fr-FR" sz="1600" i="1" dirty="0"/>
              <a:t>Palais de la découverte</a:t>
            </a:r>
            <a:r>
              <a:rPr lang="fr-FR" sz="1600" dirty="0"/>
              <a:t> à Paris pour l’exposition universelle de 1937.</a:t>
            </a:r>
          </a:p>
          <a:p>
            <a:endParaRPr lang="fr-FR" sz="600" dirty="0"/>
          </a:p>
        </p:txBody>
      </p:sp>
      <p:grpSp>
        <p:nvGrpSpPr>
          <p:cNvPr id="9220" name="Groupe 9219">
            <a:extLst>
              <a:ext uri="{FF2B5EF4-FFF2-40B4-BE49-F238E27FC236}">
                <a16:creationId xmlns:a16="http://schemas.microsoft.com/office/drawing/2014/main" id="{A8100466-7BD3-48FA-B5D8-899C0F42A852}"/>
              </a:ext>
            </a:extLst>
          </p:cNvPr>
          <p:cNvGrpSpPr/>
          <p:nvPr/>
        </p:nvGrpSpPr>
        <p:grpSpPr>
          <a:xfrm>
            <a:off x="62346" y="5056478"/>
            <a:ext cx="2339667" cy="2349527"/>
            <a:chOff x="2753245" y="3303523"/>
            <a:chExt cx="2339667" cy="2349527"/>
          </a:xfrm>
        </p:grpSpPr>
        <p:grpSp>
          <p:nvGrpSpPr>
            <p:cNvPr id="71" name="Groupe 70">
              <a:extLst>
                <a:ext uri="{FF2B5EF4-FFF2-40B4-BE49-F238E27FC236}">
                  <a16:creationId xmlns:a16="http://schemas.microsoft.com/office/drawing/2014/main" id="{8AB79C01-4786-481F-9D07-90D487AFA558}"/>
                </a:ext>
              </a:extLst>
            </p:cNvPr>
            <p:cNvGrpSpPr>
              <a:grpSpLocks noChangeAspect="1"/>
            </p:cNvGrpSpPr>
            <p:nvPr/>
          </p:nvGrpSpPr>
          <p:grpSpPr>
            <a:xfrm>
              <a:off x="2753245" y="3356419"/>
              <a:ext cx="2330506" cy="2214533"/>
              <a:chOff x="1068149" y="3811349"/>
              <a:chExt cx="3414839" cy="3244906"/>
            </a:xfrm>
          </p:grpSpPr>
          <p:grpSp>
            <p:nvGrpSpPr>
              <p:cNvPr id="72" name="Groupe 71">
                <a:extLst>
                  <a:ext uri="{FF2B5EF4-FFF2-40B4-BE49-F238E27FC236}">
                    <a16:creationId xmlns:a16="http://schemas.microsoft.com/office/drawing/2014/main" id="{6225AACE-F1DA-4148-ACD7-55F830989466}"/>
                  </a:ext>
                </a:extLst>
              </p:cNvPr>
              <p:cNvGrpSpPr/>
              <p:nvPr/>
            </p:nvGrpSpPr>
            <p:grpSpPr>
              <a:xfrm>
                <a:off x="1068149" y="3811349"/>
                <a:ext cx="3414839" cy="3244906"/>
                <a:chOff x="1060057" y="3819441"/>
                <a:chExt cx="3414839" cy="3244906"/>
              </a:xfrm>
            </p:grpSpPr>
            <p:pic>
              <p:nvPicPr>
                <p:cNvPr id="75" name="Image 74">
                  <a:extLst>
                    <a:ext uri="{FF2B5EF4-FFF2-40B4-BE49-F238E27FC236}">
                      <a16:creationId xmlns:a16="http://schemas.microsoft.com/office/drawing/2014/main" id="{3100A566-4D27-41F5-B698-2384948FA30D}"/>
                    </a:ext>
                  </a:extLst>
                </p:cNvPr>
                <p:cNvPicPr>
                  <a:picLocks noChangeAspect="1"/>
                </p:cNvPicPr>
                <p:nvPr/>
              </p:nvPicPr>
              <p:blipFill rotWithShape="1">
                <a:blip r:embed="rId3"/>
                <a:srcRect l="26541" t="15977" r="28297" b="7693"/>
                <a:stretch/>
              </p:blipFill>
              <p:spPr>
                <a:xfrm>
                  <a:off x="1060057" y="3819441"/>
                  <a:ext cx="3414839" cy="3244906"/>
                </a:xfrm>
                <a:prstGeom prst="rect">
                  <a:avLst/>
                </a:prstGeom>
              </p:spPr>
            </p:pic>
            <p:sp>
              <p:nvSpPr>
                <p:cNvPr id="76" name="Ellipse 75">
                  <a:extLst>
                    <a:ext uri="{FF2B5EF4-FFF2-40B4-BE49-F238E27FC236}">
                      <a16:creationId xmlns:a16="http://schemas.microsoft.com/office/drawing/2014/main" id="{748B75FB-E252-4C1A-B728-93BADCC657E8}"/>
                    </a:ext>
                  </a:extLst>
                </p:cNvPr>
                <p:cNvSpPr/>
                <p:nvPr/>
              </p:nvSpPr>
              <p:spPr>
                <a:xfrm>
                  <a:off x="1440382" y="5389296"/>
                  <a:ext cx="121381" cy="137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3" name="ZoneTexte 72">
                <a:extLst>
                  <a:ext uri="{FF2B5EF4-FFF2-40B4-BE49-F238E27FC236}">
                    <a16:creationId xmlns:a16="http://schemas.microsoft.com/office/drawing/2014/main" id="{74B7E929-FE0D-4B70-84AB-DF91F8890F90}"/>
                  </a:ext>
                </a:extLst>
              </p:cNvPr>
              <p:cNvSpPr txBox="1"/>
              <p:nvPr/>
            </p:nvSpPr>
            <p:spPr>
              <a:xfrm>
                <a:off x="3340666" y="4188381"/>
                <a:ext cx="287268" cy="405880"/>
              </a:xfrm>
              <a:prstGeom prst="rect">
                <a:avLst/>
              </a:prstGeom>
              <a:noFill/>
            </p:spPr>
            <p:txBody>
              <a:bodyPr wrap="square" rtlCol="0">
                <a:spAutoFit/>
              </a:bodyPr>
              <a:lstStyle/>
              <a:p>
                <a:r>
                  <a:rPr lang="fr-FR" sz="1200" dirty="0">
                    <a:solidFill>
                      <a:srgbClr val="FF0000"/>
                    </a:solidFill>
                    <a:highlight>
                      <a:srgbClr val="FFFF00"/>
                    </a:highlight>
                  </a:rPr>
                  <a:t>P</a:t>
                </a:r>
              </a:p>
            </p:txBody>
          </p:sp>
          <p:sp>
            <p:nvSpPr>
              <p:cNvPr id="74" name="ZoneTexte 73">
                <a:extLst>
                  <a:ext uri="{FF2B5EF4-FFF2-40B4-BE49-F238E27FC236}">
                    <a16:creationId xmlns:a16="http://schemas.microsoft.com/office/drawing/2014/main" id="{D09F0837-B9A8-4596-9C77-BF79FC6212DF}"/>
                  </a:ext>
                </a:extLst>
              </p:cNvPr>
              <p:cNvSpPr txBox="1"/>
              <p:nvPr/>
            </p:nvSpPr>
            <p:spPr>
              <a:xfrm>
                <a:off x="3496060" y="3936629"/>
                <a:ext cx="345261" cy="405880"/>
              </a:xfrm>
              <a:prstGeom prst="rect">
                <a:avLst/>
              </a:prstGeom>
              <a:noFill/>
            </p:spPr>
            <p:txBody>
              <a:bodyPr wrap="square" rtlCol="0">
                <a:spAutoFit/>
              </a:bodyPr>
              <a:lstStyle/>
              <a:p>
                <a:r>
                  <a:rPr lang="fr-FR" sz="1200" dirty="0">
                    <a:highlight>
                      <a:srgbClr val="FFFF00"/>
                    </a:highlight>
                  </a:rPr>
                  <a:t>I</a:t>
                </a:r>
              </a:p>
            </p:txBody>
          </p:sp>
        </p:grpSp>
        <p:cxnSp>
          <p:nvCxnSpPr>
            <p:cNvPr id="77" name="Connecteur droit 76">
              <a:extLst>
                <a:ext uri="{FF2B5EF4-FFF2-40B4-BE49-F238E27FC236}">
                  <a16:creationId xmlns:a16="http://schemas.microsoft.com/office/drawing/2014/main" id="{EAF982C6-52BE-47D6-BADB-8DB7024A200E}"/>
                </a:ext>
              </a:extLst>
            </p:cNvPr>
            <p:cNvCxnSpPr>
              <a:cxnSpLocks/>
            </p:cNvCxnSpPr>
            <p:nvPr/>
          </p:nvCxnSpPr>
          <p:spPr>
            <a:xfrm flipH="1">
              <a:off x="3848531" y="3827354"/>
              <a:ext cx="548643" cy="14331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11E59975-CF5F-46CC-A432-3B0E2036285B}"/>
                </a:ext>
              </a:extLst>
            </p:cNvPr>
            <p:cNvSpPr txBox="1"/>
            <p:nvPr/>
          </p:nvSpPr>
          <p:spPr>
            <a:xfrm>
              <a:off x="3691447" y="5195580"/>
              <a:ext cx="196050" cy="276999"/>
            </a:xfrm>
            <a:prstGeom prst="rect">
              <a:avLst/>
            </a:prstGeom>
            <a:noFill/>
          </p:spPr>
          <p:txBody>
            <a:bodyPr wrap="square" rtlCol="0">
              <a:spAutoFit/>
            </a:bodyPr>
            <a:lstStyle/>
            <a:p>
              <a:r>
                <a:rPr lang="fr-FR" sz="1200" dirty="0">
                  <a:solidFill>
                    <a:srgbClr val="FF0000"/>
                  </a:solidFill>
                </a:rPr>
                <a:t>Q</a:t>
              </a:r>
            </a:p>
          </p:txBody>
        </p:sp>
        <p:sp>
          <p:nvSpPr>
            <p:cNvPr id="81" name="ZoneTexte 80">
              <a:extLst>
                <a:ext uri="{FF2B5EF4-FFF2-40B4-BE49-F238E27FC236}">
                  <a16:creationId xmlns:a16="http://schemas.microsoft.com/office/drawing/2014/main" id="{B95E85F9-0D6E-41F1-9250-748505E05E38}"/>
                </a:ext>
              </a:extLst>
            </p:cNvPr>
            <p:cNvSpPr txBox="1"/>
            <p:nvPr/>
          </p:nvSpPr>
          <p:spPr>
            <a:xfrm>
              <a:off x="3541089" y="3366046"/>
              <a:ext cx="112409" cy="184666"/>
            </a:xfrm>
            <a:prstGeom prst="rect">
              <a:avLst/>
            </a:prstGeom>
            <a:solidFill>
              <a:schemeClr val="bg1"/>
            </a:solidFill>
          </p:spPr>
          <p:txBody>
            <a:bodyPr wrap="square" lIns="0" tIns="0" rIns="0" bIns="0" rtlCol="0">
              <a:spAutoFit/>
            </a:bodyPr>
            <a:lstStyle/>
            <a:p>
              <a:r>
                <a:rPr lang="fr-FR" sz="1200" dirty="0"/>
                <a:t>E</a:t>
              </a:r>
            </a:p>
          </p:txBody>
        </p:sp>
        <p:sp>
          <p:nvSpPr>
            <p:cNvPr id="82" name="ZoneTexte 81">
              <a:extLst>
                <a:ext uri="{FF2B5EF4-FFF2-40B4-BE49-F238E27FC236}">
                  <a16:creationId xmlns:a16="http://schemas.microsoft.com/office/drawing/2014/main" id="{11DC85D7-DC2D-4BCF-AA34-C0A86DEF5EB1}"/>
                </a:ext>
              </a:extLst>
            </p:cNvPr>
            <p:cNvSpPr txBox="1"/>
            <p:nvPr/>
          </p:nvSpPr>
          <p:spPr>
            <a:xfrm>
              <a:off x="3779459" y="3303523"/>
              <a:ext cx="112409" cy="184666"/>
            </a:xfrm>
            <a:prstGeom prst="rect">
              <a:avLst/>
            </a:prstGeom>
            <a:solidFill>
              <a:schemeClr val="bg1"/>
            </a:solidFill>
          </p:spPr>
          <p:txBody>
            <a:bodyPr wrap="square" lIns="0" tIns="0" rIns="0" bIns="0" rtlCol="0">
              <a:spAutoFit/>
            </a:bodyPr>
            <a:lstStyle/>
            <a:p>
              <a:r>
                <a:rPr lang="fr-FR" sz="1200" dirty="0"/>
                <a:t>F</a:t>
              </a:r>
            </a:p>
          </p:txBody>
        </p:sp>
        <p:sp>
          <p:nvSpPr>
            <p:cNvPr id="83" name="ZoneTexte 82">
              <a:extLst>
                <a:ext uri="{FF2B5EF4-FFF2-40B4-BE49-F238E27FC236}">
                  <a16:creationId xmlns:a16="http://schemas.microsoft.com/office/drawing/2014/main" id="{F2F297E9-12F8-4992-B0C5-DDB6C0DFFEC0}"/>
                </a:ext>
              </a:extLst>
            </p:cNvPr>
            <p:cNvSpPr txBox="1"/>
            <p:nvPr/>
          </p:nvSpPr>
          <p:spPr>
            <a:xfrm>
              <a:off x="4041274" y="3307431"/>
              <a:ext cx="112409" cy="184666"/>
            </a:xfrm>
            <a:prstGeom prst="rect">
              <a:avLst/>
            </a:prstGeom>
            <a:solidFill>
              <a:schemeClr val="bg1"/>
            </a:solidFill>
          </p:spPr>
          <p:txBody>
            <a:bodyPr wrap="square" lIns="0" tIns="0" rIns="0" bIns="0" rtlCol="0">
              <a:spAutoFit/>
            </a:bodyPr>
            <a:lstStyle/>
            <a:p>
              <a:r>
                <a:rPr lang="fr-FR" sz="1200" dirty="0"/>
                <a:t>G</a:t>
              </a:r>
            </a:p>
          </p:txBody>
        </p:sp>
        <p:sp>
          <p:nvSpPr>
            <p:cNvPr id="84" name="ZoneTexte 83">
              <a:extLst>
                <a:ext uri="{FF2B5EF4-FFF2-40B4-BE49-F238E27FC236}">
                  <a16:creationId xmlns:a16="http://schemas.microsoft.com/office/drawing/2014/main" id="{54C9830A-289D-4863-9353-52BC405713EE}"/>
                </a:ext>
              </a:extLst>
            </p:cNvPr>
            <p:cNvSpPr txBox="1"/>
            <p:nvPr/>
          </p:nvSpPr>
          <p:spPr>
            <a:xfrm>
              <a:off x="4306997" y="3358231"/>
              <a:ext cx="112409" cy="184666"/>
            </a:xfrm>
            <a:prstGeom prst="rect">
              <a:avLst/>
            </a:prstGeom>
            <a:solidFill>
              <a:schemeClr val="bg1"/>
            </a:solidFill>
          </p:spPr>
          <p:txBody>
            <a:bodyPr wrap="square" lIns="0" tIns="0" rIns="0" bIns="0" rtlCol="0">
              <a:spAutoFit/>
            </a:bodyPr>
            <a:lstStyle/>
            <a:p>
              <a:r>
                <a:rPr lang="fr-FR" sz="1200" dirty="0"/>
                <a:t>H</a:t>
              </a:r>
            </a:p>
          </p:txBody>
        </p:sp>
        <p:sp>
          <p:nvSpPr>
            <p:cNvPr id="85" name="ZoneTexte 84">
              <a:extLst>
                <a:ext uri="{FF2B5EF4-FFF2-40B4-BE49-F238E27FC236}">
                  <a16:creationId xmlns:a16="http://schemas.microsoft.com/office/drawing/2014/main" id="{9966D64B-EF33-487D-97AD-D9CE85F76700}"/>
                </a:ext>
              </a:extLst>
            </p:cNvPr>
            <p:cNvSpPr txBox="1"/>
            <p:nvPr/>
          </p:nvSpPr>
          <p:spPr>
            <a:xfrm>
              <a:off x="4697012" y="3641174"/>
              <a:ext cx="93625" cy="183076"/>
            </a:xfrm>
            <a:prstGeom prst="rect">
              <a:avLst/>
            </a:prstGeom>
            <a:solidFill>
              <a:schemeClr val="bg1"/>
            </a:solidFill>
          </p:spPr>
          <p:txBody>
            <a:bodyPr wrap="square" lIns="0" tIns="0" rIns="0" bIns="0" rtlCol="0">
              <a:spAutoFit/>
            </a:bodyPr>
            <a:lstStyle/>
            <a:p>
              <a:r>
                <a:rPr lang="fr-FR" sz="1200" dirty="0"/>
                <a:t>J</a:t>
              </a:r>
            </a:p>
          </p:txBody>
        </p:sp>
        <p:sp>
          <p:nvSpPr>
            <p:cNvPr id="86" name="ZoneTexte 85">
              <a:extLst>
                <a:ext uri="{FF2B5EF4-FFF2-40B4-BE49-F238E27FC236}">
                  <a16:creationId xmlns:a16="http://schemas.microsoft.com/office/drawing/2014/main" id="{9AC77E22-32A8-4F02-944D-84387F086B28}"/>
                </a:ext>
              </a:extLst>
            </p:cNvPr>
            <p:cNvSpPr txBox="1"/>
            <p:nvPr/>
          </p:nvSpPr>
          <p:spPr>
            <a:xfrm>
              <a:off x="4838443" y="3834969"/>
              <a:ext cx="112409" cy="184666"/>
            </a:xfrm>
            <a:prstGeom prst="rect">
              <a:avLst/>
            </a:prstGeom>
            <a:solidFill>
              <a:schemeClr val="bg1"/>
            </a:solidFill>
          </p:spPr>
          <p:txBody>
            <a:bodyPr wrap="square" lIns="0" tIns="0" rIns="0" bIns="0" rtlCol="0">
              <a:spAutoFit/>
            </a:bodyPr>
            <a:lstStyle/>
            <a:p>
              <a:r>
                <a:rPr lang="fr-FR" sz="1200" dirty="0"/>
                <a:t>K</a:t>
              </a:r>
            </a:p>
          </p:txBody>
        </p:sp>
        <p:sp>
          <p:nvSpPr>
            <p:cNvPr id="87" name="ZoneTexte 86">
              <a:extLst>
                <a:ext uri="{FF2B5EF4-FFF2-40B4-BE49-F238E27FC236}">
                  <a16:creationId xmlns:a16="http://schemas.microsoft.com/office/drawing/2014/main" id="{1AE62EB0-B134-4CF3-8AE3-6C94A585BE41}"/>
                </a:ext>
              </a:extLst>
            </p:cNvPr>
            <p:cNvSpPr txBox="1"/>
            <p:nvPr/>
          </p:nvSpPr>
          <p:spPr>
            <a:xfrm>
              <a:off x="4920437" y="4066572"/>
              <a:ext cx="112409" cy="184666"/>
            </a:xfrm>
            <a:prstGeom prst="rect">
              <a:avLst/>
            </a:prstGeom>
            <a:solidFill>
              <a:schemeClr val="bg1"/>
            </a:solidFill>
          </p:spPr>
          <p:txBody>
            <a:bodyPr wrap="square" lIns="0" tIns="0" rIns="0" bIns="0" rtlCol="0">
              <a:spAutoFit/>
            </a:bodyPr>
            <a:lstStyle/>
            <a:p>
              <a:r>
                <a:rPr lang="fr-FR" sz="1200" dirty="0"/>
                <a:t> L</a:t>
              </a:r>
            </a:p>
          </p:txBody>
        </p:sp>
        <p:sp>
          <p:nvSpPr>
            <p:cNvPr id="88" name="ZoneTexte 87">
              <a:extLst>
                <a:ext uri="{FF2B5EF4-FFF2-40B4-BE49-F238E27FC236}">
                  <a16:creationId xmlns:a16="http://schemas.microsoft.com/office/drawing/2014/main" id="{0BA04C5F-6243-4790-A7D2-514A7FC8DC26}"/>
                </a:ext>
              </a:extLst>
            </p:cNvPr>
            <p:cNvSpPr txBox="1"/>
            <p:nvPr/>
          </p:nvSpPr>
          <p:spPr>
            <a:xfrm>
              <a:off x="4980503" y="4356905"/>
              <a:ext cx="112409" cy="184666"/>
            </a:xfrm>
            <a:prstGeom prst="rect">
              <a:avLst/>
            </a:prstGeom>
            <a:solidFill>
              <a:schemeClr val="bg1"/>
            </a:solidFill>
          </p:spPr>
          <p:txBody>
            <a:bodyPr wrap="square" lIns="0" tIns="0" rIns="0" bIns="0" rtlCol="0">
              <a:spAutoFit/>
            </a:bodyPr>
            <a:lstStyle/>
            <a:p>
              <a:r>
                <a:rPr lang="fr-FR" sz="1200" dirty="0"/>
                <a:t>M</a:t>
              </a:r>
            </a:p>
          </p:txBody>
        </p:sp>
        <p:sp>
          <p:nvSpPr>
            <p:cNvPr id="89" name="ZoneTexte 88">
              <a:extLst>
                <a:ext uri="{FF2B5EF4-FFF2-40B4-BE49-F238E27FC236}">
                  <a16:creationId xmlns:a16="http://schemas.microsoft.com/office/drawing/2014/main" id="{965027F1-1832-4887-9278-2BF1723BB487}"/>
                </a:ext>
              </a:extLst>
            </p:cNvPr>
            <p:cNvSpPr txBox="1"/>
            <p:nvPr/>
          </p:nvSpPr>
          <p:spPr>
            <a:xfrm>
              <a:off x="4921646" y="4633936"/>
              <a:ext cx="150938" cy="184666"/>
            </a:xfrm>
            <a:prstGeom prst="rect">
              <a:avLst/>
            </a:prstGeom>
            <a:solidFill>
              <a:schemeClr val="bg1"/>
            </a:solidFill>
          </p:spPr>
          <p:txBody>
            <a:bodyPr wrap="square" lIns="0" tIns="0" rIns="0" bIns="0" rtlCol="0">
              <a:spAutoFit/>
            </a:bodyPr>
            <a:lstStyle/>
            <a:p>
              <a:r>
                <a:rPr lang="fr-FR" sz="1200" dirty="0"/>
                <a:t> N</a:t>
              </a:r>
            </a:p>
          </p:txBody>
        </p:sp>
        <p:sp>
          <p:nvSpPr>
            <p:cNvPr id="90" name="ZoneTexte 89">
              <a:extLst>
                <a:ext uri="{FF2B5EF4-FFF2-40B4-BE49-F238E27FC236}">
                  <a16:creationId xmlns:a16="http://schemas.microsoft.com/office/drawing/2014/main" id="{8DB05A75-6D0F-49F3-86E8-1E67CB24FF24}"/>
                </a:ext>
              </a:extLst>
            </p:cNvPr>
            <p:cNvSpPr txBox="1"/>
            <p:nvPr/>
          </p:nvSpPr>
          <p:spPr>
            <a:xfrm>
              <a:off x="4847399" y="4874016"/>
              <a:ext cx="112409" cy="184666"/>
            </a:xfrm>
            <a:prstGeom prst="rect">
              <a:avLst/>
            </a:prstGeom>
            <a:solidFill>
              <a:schemeClr val="bg1"/>
            </a:solidFill>
          </p:spPr>
          <p:txBody>
            <a:bodyPr wrap="square" lIns="0" tIns="0" rIns="0" bIns="0" rtlCol="0">
              <a:spAutoFit/>
            </a:bodyPr>
            <a:lstStyle/>
            <a:p>
              <a:r>
                <a:rPr lang="fr-FR" sz="1200" dirty="0"/>
                <a:t>O</a:t>
              </a:r>
            </a:p>
          </p:txBody>
        </p:sp>
        <p:sp>
          <p:nvSpPr>
            <p:cNvPr id="91" name="ZoneTexte 90">
              <a:extLst>
                <a:ext uri="{FF2B5EF4-FFF2-40B4-BE49-F238E27FC236}">
                  <a16:creationId xmlns:a16="http://schemas.microsoft.com/office/drawing/2014/main" id="{8BB9EC71-C031-49D4-B0DD-88BAB9D682E8}"/>
                </a:ext>
              </a:extLst>
            </p:cNvPr>
            <p:cNvSpPr txBox="1"/>
            <p:nvPr/>
          </p:nvSpPr>
          <p:spPr>
            <a:xfrm>
              <a:off x="3287089" y="3475461"/>
              <a:ext cx="112409" cy="184666"/>
            </a:xfrm>
            <a:prstGeom prst="rect">
              <a:avLst/>
            </a:prstGeom>
            <a:solidFill>
              <a:schemeClr val="bg1"/>
            </a:solidFill>
          </p:spPr>
          <p:txBody>
            <a:bodyPr wrap="square" lIns="0" tIns="0" rIns="0" bIns="0" rtlCol="0">
              <a:spAutoFit/>
            </a:bodyPr>
            <a:lstStyle/>
            <a:p>
              <a:r>
                <a:rPr lang="fr-FR" sz="1200" dirty="0"/>
                <a:t>D</a:t>
              </a:r>
            </a:p>
          </p:txBody>
        </p:sp>
        <p:sp>
          <p:nvSpPr>
            <p:cNvPr id="92" name="ZoneTexte 91">
              <a:extLst>
                <a:ext uri="{FF2B5EF4-FFF2-40B4-BE49-F238E27FC236}">
                  <a16:creationId xmlns:a16="http://schemas.microsoft.com/office/drawing/2014/main" id="{3B56EAA6-DD70-48A0-8288-39CB94D6212A}"/>
                </a:ext>
              </a:extLst>
            </p:cNvPr>
            <p:cNvSpPr txBox="1"/>
            <p:nvPr/>
          </p:nvSpPr>
          <p:spPr>
            <a:xfrm>
              <a:off x="3091704" y="3659123"/>
              <a:ext cx="112409" cy="184666"/>
            </a:xfrm>
            <a:prstGeom prst="rect">
              <a:avLst/>
            </a:prstGeom>
            <a:solidFill>
              <a:schemeClr val="bg1"/>
            </a:solidFill>
          </p:spPr>
          <p:txBody>
            <a:bodyPr wrap="square" lIns="0" tIns="0" rIns="0" bIns="0" rtlCol="0">
              <a:spAutoFit/>
            </a:bodyPr>
            <a:lstStyle/>
            <a:p>
              <a:r>
                <a:rPr lang="fr-FR" sz="1200" dirty="0"/>
                <a:t>C</a:t>
              </a:r>
            </a:p>
          </p:txBody>
        </p:sp>
        <p:sp>
          <p:nvSpPr>
            <p:cNvPr id="93" name="ZoneTexte 92">
              <a:extLst>
                <a:ext uri="{FF2B5EF4-FFF2-40B4-BE49-F238E27FC236}">
                  <a16:creationId xmlns:a16="http://schemas.microsoft.com/office/drawing/2014/main" id="{8910FD2C-5E2B-4482-BA30-2E9F5A9020CE}"/>
                </a:ext>
              </a:extLst>
            </p:cNvPr>
            <p:cNvSpPr txBox="1"/>
            <p:nvPr/>
          </p:nvSpPr>
          <p:spPr>
            <a:xfrm>
              <a:off x="2951028" y="3862323"/>
              <a:ext cx="112409" cy="184666"/>
            </a:xfrm>
            <a:prstGeom prst="rect">
              <a:avLst/>
            </a:prstGeom>
            <a:solidFill>
              <a:schemeClr val="bg1"/>
            </a:solidFill>
          </p:spPr>
          <p:txBody>
            <a:bodyPr wrap="square" lIns="0" tIns="0" rIns="0" bIns="0" rtlCol="0">
              <a:spAutoFit/>
            </a:bodyPr>
            <a:lstStyle/>
            <a:p>
              <a:r>
                <a:rPr lang="fr-FR" sz="1200" dirty="0"/>
                <a:t>B</a:t>
              </a:r>
            </a:p>
          </p:txBody>
        </p:sp>
        <p:sp>
          <p:nvSpPr>
            <p:cNvPr id="94" name="ZoneTexte 93">
              <a:extLst>
                <a:ext uri="{FF2B5EF4-FFF2-40B4-BE49-F238E27FC236}">
                  <a16:creationId xmlns:a16="http://schemas.microsoft.com/office/drawing/2014/main" id="{80341114-4281-4117-97C3-073761EE57A2}"/>
                </a:ext>
              </a:extLst>
            </p:cNvPr>
            <p:cNvSpPr txBox="1"/>
            <p:nvPr/>
          </p:nvSpPr>
          <p:spPr>
            <a:xfrm>
              <a:off x="2840856" y="4128046"/>
              <a:ext cx="62523" cy="184666"/>
            </a:xfrm>
            <a:prstGeom prst="rect">
              <a:avLst/>
            </a:prstGeom>
            <a:solidFill>
              <a:schemeClr val="bg1"/>
            </a:solidFill>
          </p:spPr>
          <p:txBody>
            <a:bodyPr wrap="square" lIns="0" tIns="0" rIns="0" bIns="0" rtlCol="0">
              <a:spAutoFit/>
            </a:bodyPr>
            <a:lstStyle/>
            <a:p>
              <a:r>
                <a:rPr lang="fr-FR" sz="1200" dirty="0"/>
                <a:t>A</a:t>
              </a:r>
            </a:p>
          </p:txBody>
        </p:sp>
        <p:sp>
          <p:nvSpPr>
            <p:cNvPr id="95" name="ZoneTexte 94">
              <a:extLst>
                <a:ext uri="{FF2B5EF4-FFF2-40B4-BE49-F238E27FC236}">
                  <a16:creationId xmlns:a16="http://schemas.microsoft.com/office/drawing/2014/main" id="{9E81359A-3E3C-42CD-BB60-6209295F4471}"/>
                </a:ext>
              </a:extLst>
            </p:cNvPr>
            <p:cNvSpPr txBox="1"/>
            <p:nvPr/>
          </p:nvSpPr>
          <p:spPr>
            <a:xfrm>
              <a:off x="4721212" y="5104970"/>
              <a:ext cx="112409" cy="184666"/>
            </a:xfrm>
            <a:prstGeom prst="rect">
              <a:avLst/>
            </a:prstGeom>
            <a:solidFill>
              <a:schemeClr val="bg1"/>
            </a:solidFill>
          </p:spPr>
          <p:txBody>
            <a:bodyPr wrap="square" lIns="0" tIns="0" rIns="0" bIns="0" rtlCol="0">
              <a:spAutoFit/>
            </a:bodyPr>
            <a:lstStyle/>
            <a:p>
              <a:r>
                <a:rPr lang="fr-FR" sz="1200" dirty="0"/>
                <a:t>P</a:t>
              </a:r>
            </a:p>
          </p:txBody>
        </p:sp>
        <p:sp>
          <p:nvSpPr>
            <p:cNvPr id="96" name="ZoneTexte 95">
              <a:extLst>
                <a:ext uri="{FF2B5EF4-FFF2-40B4-BE49-F238E27FC236}">
                  <a16:creationId xmlns:a16="http://schemas.microsoft.com/office/drawing/2014/main" id="{8AA9FC8D-0935-4BEC-9252-8633070FDD1A}"/>
                </a:ext>
              </a:extLst>
            </p:cNvPr>
            <p:cNvSpPr txBox="1"/>
            <p:nvPr/>
          </p:nvSpPr>
          <p:spPr>
            <a:xfrm>
              <a:off x="4533643" y="5261277"/>
              <a:ext cx="112409" cy="184666"/>
            </a:xfrm>
            <a:prstGeom prst="rect">
              <a:avLst/>
            </a:prstGeom>
            <a:solidFill>
              <a:schemeClr val="bg1"/>
            </a:solidFill>
          </p:spPr>
          <p:txBody>
            <a:bodyPr wrap="square" lIns="0" tIns="0" rIns="0" bIns="0" rtlCol="0">
              <a:spAutoFit/>
            </a:bodyPr>
            <a:lstStyle/>
            <a:p>
              <a:r>
                <a:rPr lang="fr-FR" sz="1200" dirty="0"/>
                <a:t>Q</a:t>
              </a:r>
            </a:p>
          </p:txBody>
        </p:sp>
        <p:sp>
          <p:nvSpPr>
            <p:cNvPr id="97" name="ZoneTexte 96">
              <a:extLst>
                <a:ext uri="{FF2B5EF4-FFF2-40B4-BE49-F238E27FC236}">
                  <a16:creationId xmlns:a16="http://schemas.microsoft.com/office/drawing/2014/main" id="{BA7FCA56-9162-4B9F-8ADA-1C41E1F28F8C}"/>
                </a:ext>
              </a:extLst>
            </p:cNvPr>
            <p:cNvSpPr txBox="1"/>
            <p:nvPr/>
          </p:nvSpPr>
          <p:spPr>
            <a:xfrm>
              <a:off x="4318721" y="5390230"/>
              <a:ext cx="112409" cy="184666"/>
            </a:xfrm>
            <a:prstGeom prst="rect">
              <a:avLst/>
            </a:prstGeom>
            <a:solidFill>
              <a:schemeClr val="bg1"/>
            </a:solidFill>
          </p:spPr>
          <p:txBody>
            <a:bodyPr wrap="square" lIns="0" tIns="0" rIns="0" bIns="0" rtlCol="0">
              <a:spAutoFit/>
            </a:bodyPr>
            <a:lstStyle/>
            <a:p>
              <a:r>
                <a:rPr lang="fr-FR" sz="1200" dirty="0"/>
                <a:t>R</a:t>
              </a:r>
            </a:p>
          </p:txBody>
        </p:sp>
        <p:sp>
          <p:nvSpPr>
            <p:cNvPr id="98" name="ZoneTexte 97">
              <a:extLst>
                <a:ext uri="{FF2B5EF4-FFF2-40B4-BE49-F238E27FC236}">
                  <a16:creationId xmlns:a16="http://schemas.microsoft.com/office/drawing/2014/main" id="{8F6C6DBB-E551-43B1-9152-9D76928AF406}"/>
                </a:ext>
              </a:extLst>
            </p:cNvPr>
            <p:cNvSpPr txBox="1"/>
            <p:nvPr/>
          </p:nvSpPr>
          <p:spPr>
            <a:xfrm>
              <a:off x="4052997" y="5468384"/>
              <a:ext cx="112409" cy="184666"/>
            </a:xfrm>
            <a:prstGeom prst="rect">
              <a:avLst/>
            </a:prstGeom>
            <a:solidFill>
              <a:schemeClr val="bg1"/>
            </a:solidFill>
          </p:spPr>
          <p:txBody>
            <a:bodyPr wrap="square" lIns="0" tIns="0" rIns="0" bIns="0" rtlCol="0">
              <a:spAutoFit/>
            </a:bodyPr>
            <a:lstStyle/>
            <a:p>
              <a:r>
                <a:rPr lang="fr-FR" sz="1200" dirty="0"/>
                <a:t>S</a:t>
              </a:r>
            </a:p>
          </p:txBody>
        </p:sp>
        <p:sp>
          <p:nvSpPr>
            <p:cNvPr id="99" name="ZoneTexte 98">
              <a:extLst>
                <a:ext uri="{FF2B5EF4-FFF2-40B4-BE49-F238E27FC236}">
                  <a16:creationId xmlns:a16="http://schemas.microsoft.com/office/drawing/2014/main" id="{AACD6293-0505-455D-B14D-8E5104AFE30F}"/>
                </a:ext>
              </a:extLst>
            </p:cNvPr>
            <p:cNvSpPr txBox="1"/>
            <p:nvPr/>
          </p:nvSpPr>
          <p:spPr>
            <a:xfrm>
              <a:off x="3502013" y="5405862"/>
              <a:ext cx="112409" cy="184666"/>
            </a:xfrm>
            <a:prstGeom prst="rect">
              <a:avLst/>
            </a:prstGeom>
            <a:solidFill>
              <a:schemeClr val="bg1"/>
            </a:solidFill>
          </p:spPr>
          <p:txBody>
            <a:bodyPr wrap="square" lIns="0" tIns="0" rIns="0" bIns="0" rtlCol="0">
              <a:spAutoFit/>
            </a:bodyPr>
            <a:lstStyle/>
            <a:p>
              <a:r>
                <a:rPr lang="fr-FR" sz="1200" dirty="0"/>
                <a:t>U</a:t>
              </a:r>
            </a:p>
          </p:txBody>
        </p:sp>
        <p:sp>
          <p:nvSpPr>
            <p:cNvPr id="100" name="ZoneTexte 99">
              <a:extLst>
                <a:ext uri="{FF2B5EF4-FFF2-40B4-BE49-F238E27FC236}">
                  <a16:creationId xmlns:a16="http://schemas.microsoft.com/office/drawing/2014/main" id="{0A17BECE-7BA6-4EB7-9F4D-D6905D993722}"/>
                </a:ext>
              </a:extLst>
            </p:cNvPr>
            <p:cNvSpPr txBox="1"/>
            <p:nvPr/>
          </p:nvSpPr>
          <p:spPr>
            <a:xfrm>
              <a:off x="3259737" y="5257369"/>
              <a:ext cx="108660" cy="184666"/>
            </a:xfrm>
            <a:prstGeom prst="rect">
              <a:avLst/>
            </a:prstGeom>
            <a:solidFill>
              <a:schemeClr val="bg1"/>
            </a:solidFill>
          </p:spPr>
          <p:txBody>
            <a:bodyPr wrap="square" lIns="0" tIns="0" rIns="0" bIns="0" rtlCol="0">
              <a:spAutoFit/>
            </a:bodyPr>
            <a:lstStyle/>
            <a:p>
              <a:r>
                <a:rPr lang="fr-FR" sz="1200" dirty="0"/>
                <a:t>V</a:t>
              </a:r>
            </a:p>
          </p:txBody>
        </p:sp>
        <p:sp>
          <p:nvSpPr>
            <p:cNvPr id="101" name="ZoneTexte 100">
              <a:extLst>
                <a:ext uri="{FF2B5EF4-FFF2-40B4-BE49-F238E27FC236}">
                  <a16:creationId xmlns:a16="http://schemas.microsoft.com/office/drawing/2014/main" id="{FDBB0407-E9B7-420C-9C67-EEC02688A264}"/>
                </a:ext>
              </a:extLst>
            </p:cNvPr>
            <p:cNvSpPr txBox="1"/>
            <p:nvPr/>
          </p:nvSpPr>
          <p:spPr>
            <a:xfrm>
              <a:off x="3064350" y="5120600"/>
              <a:ext cx="112409" cy="184666"/>
            </a:xfrm>
            <a:prstGeom prst="rect">
              <a:avLst/>
            </a:prstGeom>
            <a:solidFill>
              <a:schemeClr val="bg1"/>
            </a:solidFill>
          </p:spPr>
          <p:txBody>
            <a:bodyPr wrap="square" lIns="0" tIns="0" rIns="0" bIns="0" rtlCol="0">
              <a:spAutoFit/>
            </a:bodyPr>
            <a:lstStyle/>
            <a:p>
              <a:r>
                <a:rPr lang="fr-FR" sz="1200" dirty="0"/>
                <a:t>W</a:t>
              </a:r>
            </a:p>
          </p:txBody>
        </p:sp>
        <p:sp>
          <p:nvSpPr>
            <p:cNvPr id="102" name="ZoneTexte 101">
              <a:extLst>
                <a:ext uri="{FF2B5EF4-FFF2-40B4-BE49-F238E27FC236}">
                  <a16:creationId xmlns:a16="http://schemas.microsoft.com/office/drawing/2014/main" id="{6F037343-19B9-443C-9F18-EA93133DAED7}"/>
                </a:ext>
              </a:extLst>
            </p:cNvPr>
            <p:cNvSpPr txBox="1"/>
            <p:nvPr/>
          </p:nvSpPr>
          <p:spPr>
            <a:xfrm>
              <a:off x="2958843" y="4893954"/>
              <a:ext cx="112409" cy="184666"/>
            </a:xfrm>
            <a:prstGeom prst="rect">
              <a:avLst/>
            </a:prstGeom>
            <a:solidFill>
              <a:schemeClr val="bg1"/>
            </a:solidFill>
          </p:spPr>
          <p:txBody>
            <a:bodyPr wrap="square" lIns="0" tIns="0" rIns="0" bIns="0" rtlCol="0">
              <a:spAutoFit/>
            </a:bodyPr>
            <a:lstStyle/>
            <a:p>
              <a:r>
                <a:rPr lang="fr-FR" sz="1200" dirty="0"/>
                <a:t>X</a:t>
              </a:r>
            </a:p>
          </p:txBody>
        </p:sp>
        <p:sp>
          <p:nvSpPr>
            <p:cNvPr id="103" name="ZoneTexte 102">
              <a:extLst>
                <a:ext uri="{FF2B5EF4-FFF2-40B4-BE49-F238E27FC236}">
                  <a16:creationId xmlns:a16="http://schemas.microsoft.com/office/drawing/2014/main" id="{4F98B13D-D8F0-4C13-8445-7E46071C2C70}"/>
                </a:ext>
              </a:extLst>
            </p:cNvPr>
            <p:cNvSpPr txBox="1"/>
            <p:nvPr/>
          </p:nvSpPr>
          <p:spPr>
            <a:xfrm>
              <a:off x="2865059" y="4651677"/>
              <a:ext cx="112409" cy="184666"/>
            </a:xfrm>
            <a:prstGeom prst="rect">
              <a:avLst/>
            </a:prstGeom>
            <a:solidFill>
              <a:schemeClr val="bg1"/>
            </a:solidFill>
          </p:spPr>
          <p:txBody>
            <a:bodyPr wrap="square" lIns="0" tIns="0" rIns="0" bIns="0" rtlCol="0">
              <a:spAutoFit/>
            </a:bodyPr>
            <a:lstStyle/>
            <a:p>
              <a:r>
                <a:rPr lang="fr-FR" sz="1200" dirty="0"/>
                <a:t>Y</a:t>
              </a:r>
            </a:p>
          </p:txBody>
        </p:sp>
        <p:sp>
          <p:nvSpPr>
            <p:cNvPr id="104" name="ZoneTexte 103">
              <a:extLst>
                <a:ext uri="{FF2B5EF4-FFF2-40B4-BE49-F238E27FC236}">
                  <a16:creationId xmlns:a16="http://schemas.microsoft.com/office/drawing/2014/main" id="{56A9948D-005A-4F85-827A-710FBB6E9E8D}"/>
                </a:ext>
              </a:extLst>
            </p:cNvPr>
            <p:cNvSpPr txBox="1"/>
            <p:nvPr/>
          </p:nvSpPr>
          <p:spPr>
            <a:xfrm>
              <a:off x="3763828" y="5460569"/>
              <a:ext cx="112409" cy="184666"/>
            </a:xfrm>
            <a:prstGeom prst="rect">
              <a:avLst/>
            </a:prstGeom>
            <a:solidFill>
              <a:schemeClr val="bg1"/>
            </a:solidFill>
          </p:spPr>
          <p:txBody>
            <a:bodyPr wrap="square" lIns="0" tIns="0" rIns="0" bIns="0" rtlCol="0">
              <a:spAutoFit/>
            </a:bodyPr>
            <a:lstStyle/>
            <a:p>
              <a:r>
                <a:rPr lang="fr-FR" sz="1200" dirty="0"/>
                <a:t>T</a:t>
              </a:r>
            </a:p>
          </p:txBody>
        </p:sp>
        <p:sp>
          <p:nvSpPr>
            <p:cNvPr id="105" name="ZoneTexte 104">
              <a:extLst>
                <a:ext uri="{FF2B5EF4-FFF2-40B4-BE49-F238E27FC236}">
                  <a16:creationId xmlns:a16="http://schemas.microsoft.com/office/drawing/2014/main" id="{B014FB1E-F042-47D1-8574-D3D764C748A1}"/>
                </a:ext>
              </a:extLst>
            </p:cNvPr>
            <p:cNvSpPr txBox="1"/>
            <p:nvPr/>
          </p:nvSpPr>
          <p:spPr>
            <a:xfrm>
              <a:off x="2833797" y="4393769"/>
              <a:ext cx="112409" cy="184666"/>
            </a:xfrm>
            <a:prstGeom prst="rect">
              <a:avLst/>
            </a:prstGeom>
            <a:solidFill>
              <a:schemeClr val="bg1"/>
            </a:solidFill>
          </p:spPr>
          <p:txBody>
            <a:bodyPr wrap="square" lIns="0" tIns="0" rIns="0" bIns="0" rtlCol="0">
              <a:spAutoFit/>
            </a:bodyPr>
            <a:lstStyle/>
            <a:p>
              <a:r>
                <a:rPr lang="fr-FR" sz="1200" dirty="0"/>
                <a:t>Z</a:t>
              </a:r>
            </a:p>
          </p:txBody>
        </p:sp>
        <p:sp>
          <p:nvSpPr>
            <p:cNvPr id="9217" name="Rectangle 9216">
              <a:extLst>
                <a:ext uri="{FF2B5EF4-FFF2-40B4-BE49-F238E27FC236}">
                  <a16:creationId xmlns:a16="http://schemas.microsoft.com/office/drawing/2014/main" id="{00B28ED5-0B6A-4756-96F4-B6A76609F933}"/>
                </a:ext>
              </a:extLst>
            </p:cNvPr>
            <p:cNvSpPr/>
            <p:nvPr/>
          </p:nvSpPr>
          <p:spPr>
            <a:xfrm>
              <a:off x="4909781" y="4389803"/>
              <a:ext cx="6141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241" name="Groupe 9240">
            <a:extLst>
              <a:ext uri="{FF2B5EF4-FFF2-40B4-BE49-F238E27FC236}">
                <a16:creationId xmlns:a16="http://schemas.microsoft.com/office/drawing/2014/main" id="{2545BDD4-E3C2-4372-8BA5-1FD727DA28F4}"/>
              </a:ext>
            </a:extLst>
          </p:cNvPr>
          <p:cNvGrpSpPr/>
          <p:nvPr/>
        </p:nvGrpSpPr>
        <p:grpSpPr>
          <a:xfrm>
            <a:off x="2551676" y="5056478"/>
            <a:ext cx="2339667" cy="2349527"/>
            <a:chOff x="2651960" y="3382911"/>
            <a:chExt cx="2339667" cy="2349527"/>
          </a:xfrm>
        </p:grpSpPr>
        <p:grpSp>
          <p:nvGrpSpPr>
            <p:cNvPr id="145" name="Groupe 144">
              <a:extLst>
                <a:ext uri="{FF2B5EF4-FFF2-40B4-BE49-F238E27FC236}">
                  <a16:creationId xmlns:a16="http://schemas.microsoft.com/office/drawing/2014/main" id="{45E04F28-F124-4097-ACE6-C98338244A48}"/>
                </a:ext>
              </a:extLst>
            </p:cNvPr>
            <p:cNvGrpSpPr/>
            <p:nvPr/>
          </p:nvGrpSpPr>
          <p:grpSpPr>
            <a:xfrm>
              <a:off x="2651960" y="3382911"/>
              <a:ext cx="2339667" cy="2349527"/>
              <a:chOff x="2753245" y="3303523"/>
              <a:chExt cx="2339667" cy="2349527"/>
            </a:xfrm>
          </p:grpSpPr>
          <p:grpSp>
            <p:nvGrpSpPr>
              <p:cNvPr id="146" name="Groupe 145">
                <a:extLst>
                  <a:ext uri="{FF2B5EF4-FFF2-40B4-BE49-F238E27FC236}">
                    <a16:creationId xmlns:a16="http://schemas.microsoft.com/office/drawing/2014/main" id="{ABA6BFB7-2164-48EA-AB63-865130EE9CF7}"/>
                  </a:ext>
                </a:extLst>
              </p:cNvPr>
              <p:cNvGrpSpPr>
                <a:grpSpLocks noChangeAspect="1"/>
              </p:cNvGrpSpPr>
              <p:nvPr/>
            </p:nvGrpSpPr>
            <p:grpSpPr>
              <a:xfrm>
                <a:off x="2753245" y="3356419"/>
                <a:ext cx="2330506" cy="2214533"/>
                <a:chOff x="1068149" y="3811349"/>
                <a:chExt cx="3414839" cy="3244906"/>
              </a:xfrm>
            </p:grpSpPr>
            <p:grpSp>
              <p:nvGrpSpPr>
                <p:cNvPr id="175" name="Groupe 174">
                  <a:extLst>
                    <a:ext uri="{FF2B5EF4-FFF2-40B4-BE49-F238E27FC236}">
                      <a16:creationId xmlns:a16="http://schemas.microsoft.com/office/drawing/2014/main" id="{3161D92D-C964-425C-B5DC-6219EAA21E62}"/>
                    </a:ext>
                  </a:extLst>
                </p:cNvPr>
                <p:cNvGrpSpPr/>
                <p:nvPr/>
              </p:nvGrpSpPr>
              <p:grpSpPr>
                <a:xfrm>
                  <a:off x="1068149" y="3811349"/>
                  <a:ext cx="3414839" cy="3244906"/>
                  <a:chOff x="1060057" y="3819441"/>
                  <a:chExt cx="3414839" cy="3244906"/>
                </a:xfrm>
              </p:grpSpPr>
              <p:pic>
                <p:nvPicPr>
                  <p:cNvPr id="178" name="Image 177">
                    <a:extLst>
                      <a:ext uri="{FF2B5EF4-FFF2-40B4-BE49-F238E27FC236}">
                        <a16:creationId xmlns:a16="http://schemas.microsoft.com/office/drawing/2014/main" id="{F2EF75B2-B876-4F1A-9D72-438ADF479858}"/>
                      </a:ext>
                    </a:extLst>
                  </p:cNvPr>
                  <p:cNvPicPr>
                    <a:picLocks noChangeAspect="1"/>
                  </p:cNvPicPr>
                  <p:nvPr/>
                </p:nvPicPr>
                <p:blipFill rotWithShape="1">
                  <a:blip r:embed="rId3"/>
                  <a:srcRect l="26541" t="15977" r="28297" b="7693"/>
                  <a:stretch/>
                </p:blipFill>
                <p:spPr>
                  <a:xfrm>
                    <a:off x="1060057" y="3819441"/>
                    <a:ext cx="3414839" cy="3244906"/>
                  </a:xfrm>
                  <a:prstGeom prst="rect">
                    <a:avLst/>
                  </a:prstGeom>
                </p:spPr>
              </p:pic>
              <p:sp>
                <p:nvSpPr>
                  <p:cNvPr id="179" name="Ellipse 178">
                    <a:extLst>
                      <a:ext uri="{FF2B5EF4-FFF2-40B4-BE49-F238E27FC236}">
                        <a16:creationId xmlns:a16="http://schemas.microsoft.com/office/drawing/2014/main" id="{FCFCF6B1-4691-430D-A7AA-7EA25A597B3A}"/>
                      </a:ext>
                    </a:extLst>
                  </p:cNvPr>
                  <p:cNvSpPr/>
                  <p:nvPr/>
                </p:nvSpPr>
                <p:spPr>
                  <a:xfrm>
                    <a:off x="1440382" y="5389296"/>
                    <a:ext cx="121381" cy="137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6" name="ZoneTexte 175">
                  <a:extLst>
                    <a:ext uri="{FF2B5EF4-FFF2-40B4-BE49-F238E27FC236}">
                      <a16:creationId xmlns:a16="http://schemas.microsoft.com/office/drawing/2014/main" id="{0F078249-D3F6-4062-A653-47D48D84CEC5}"/>
                    </a:ext>
                  </a:extLst>
                </p:cNvPr>
                <p:cNvSpPr txBox="1"/>
                <p:nvPr/>
              </p:nvSpPr>
              <p:spPr>
                <a:xfrm>
                  <a:off x="3340666" y="4188381"/>
                  <a:ext cx="287268" cy="405880"/>
                </a:xfrm>
                <a:prstGeom prst="rect">
                  <a:avLst/>
                </a:prstGeom>
                <a:noFill/>
              </p:spPr>
              <p:txBody>
                <a:bodyPr wrap="square" rtlCol="0">
                  <a:spAutoFit/>
                </a:bodyPr>
                <a:lstStyle/>
                <a:p>
                  <a:r>
                    <a:rPr lang="fr-FR" sz="1200" dirty="0">
                      <a:solidFill>
                        <a:srgbClr val="FF0000"/>
                      </a:solidFill>
                      <a:highlight>
                        <a:srgbClr val="FFFF00"/>
                      </a:highlight>
                    </a:rPr>
                    <a:t>P</a:t>
                  </a:r>
                </a:p>
              </p:txBody>
            </p:sp>
            <p:sp>
              <p:nvSpPr>
                <p:cNvPr id="177" name="ZoneTexte 176">
                  <a:extLst>
                    <a:ext uri="{FF2B5EF4-FFF2-40B4-BE49-F238E27FC236}">
                      <a16:creationId xmlns:a16="http://schemas.microsoft.com/office/drawing/2014/main" id="{2BFB1234-4295-4064-BF60-0CE5BBA241E7}"/>
                    </a:ext>
                  </a:extLst>
                </p:cNvPr>
                <p:cNvSpPr txBox="1"/>
                <p:nvPr/>
              </p:nvSpPr>
              <p:spPr>
                <a:xfrm>
                  <a:off x="3496060" y="3936629"/>
                  <a:ext cx="345261" cy="405880"/>
                </a:xfrm>
                <a:prstGeom prst="rect">
                  <a:avLst/>
                </a:prstGeom>
                <a:noFill/>
              </p:spPr>
              <p:txBody>
                <a:bodyPr wrap="square" rtlCol="0">
                  <a:spAutoFit/>
                </a:bodyPr>
                <a:lstStyle/>
                <a:p>
                  <a:r>
                    <a:rPr lang="fr-FR" sz="1200" dirty="0">
                      <a:highlight>
                        <a:srgbClr val="FFFF00"/>
                      </a:highlight>
                    </a:rPr>
                    <a:t>I</a:t>
                  </a:r>
                </a:p>
              </p:txBody>
            </p:sp>
          </p:grpSp>
          <p:cxnSp>
            <p:nvCxnSpPr>
              <p:cNvPr id="147" name="Connecteur droit 146">
                <a:extLst>
                  <a:ext uri="{FF2B5EF4-FFF2-40B4-BE49-F238E27FC236}">
                    <a16:creationId xmlns:a16="http://schemas.microsoft.com/office/drawing/2014/main" id="{9512917A-C10D-4466-9645-B4D454C9353A}"/>
                  </a:ext>
                </a:extLst>
              </p:cNvPr>
              <p:cNvCxnSpPr>
                <a:cxnSpLocks/>
              </p:cNvCxnSpPr>
              <p:nvPr/>
            </p:nvCxnSpPr>
            <p:spPr>
              <a:xfrm flipH="1">
                <a:off x="3848531" y="3827354"/>
                <a:ext cx="548643" cy="14331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8" name="ZoneTexte 147">
                <a:extLst>
                  <a:ext uri="{FF2B5EF4-FFF2-40B4-BE49-F238E27FC236}">
                    <a16:creationId xmlns:a16="http://schemas.microsoft.com/office/drawing/2014/main" id="{34C68A10-308A-4305-BD8B-324619143322}"/>
                  </a:ext>
                </a:extLst>
              </p:cNvPr>
              <p:cNvSpPr txBox="1"/>
              <p:nvPr/>
            </p:nvSpPr>
            <p:spPr>
              <a:xfrm>
                <a:off x="3697423" y="5213509"/>
                <a:ext cx="196050" cy="276999"/>
              </a:xfrm>
              <a:prstGeom prst="rect">
                <a:avLst/>
              </a:prstGeom>
              <a:noFill/>
            </p:spPr>
            <p:txBody>
              <a:bodyPr wrap="square" rtlCol="0">
                <a:spAutoFit/>
              </a:bodyPr>
              <a:lstStyle/>
              <a:p>
                <a:r>
                  <a:rPr lang="fr-FR" sz="1200" dirty="0">
                    <a:solidFill>
                      <a:srgbClr val="FF0000"/>
                    </a:solidFill>
                  </a:rPr>
                  <a:t>Q</a:t>
                </a:r>
              </a:p>
            </p:txBody>
          </p:sp>
          <p:sp>
            <p:nvSpPr>
              <p:cNvPr id="149" name="ZoneTexte 148">
                <a:extLst>
                  <a:ext uri="{FF2B5EF4-FFF2-40B4-BE49-F238E27FC236}">
                    <a16:creationId xmlns:a16="http://schemas.microsoft.com/office/drawing/2014/main" id="{89AD6EF9-3502-42B1-92EC-A26FF7EB8503}"/>
                  </a:ext>
                </a:extLst>
              </p:cNvPr>
              <p:cNvSpPr txBox="1"/>
              <p:nvPr/>
            </p:nvSpPr>
            <p:spPr>
              <a:xfrm>
                <a:off x="3541089" y="3366046"/>
                <a:ext cx="112409" cy="184666"/>
              </a:xfrm>
              <a:prstGeom prst="rect">
                <a:avLst/>
              </a:prstGeom>
              <a:solidFill>
                <a:schemeClr val="bg1"/>
              </a:solidFill>
            </p:spPr>
            <p:txBody>
              <a:bodyPr wrap="square" lIns="0" tIns="0" rIns="0" bIns="0" rtlCol="0">
                <a:spAutoFit/>
              </a:bodyPr>
              <a:lstStyle/>
              <a:p>
                <a:r>
                  <a:rPr lang="fr-FR" sz="1200" dirty="0"/>
                  <a:t>E</a:t>
                </a:r>
              </a:p>
            </p:txBody>
          </p:sp>
          <p:sp>
            <p:nvSpPr>
              <p:cNvPr id="150" name="ZoneTexte 149">
                <a:extLst>
                  <a:ext uri="{FF2B5EF4-FFF2-40B4-BE49-F238E27FC236}">
                    <a16:creationId xmlns:a16="http://schemas.microsoft.com/office/drawing/2014/main" id="{2D19341C-6216-44BB-BCFD-B0E2BFB66CDD}"/>
                  </a:ext>
                </a:extLst>
              </p:cNvPr>
              <p:cNvSpPr txBox="1"/>
              <p:nvPr/>
            </p:nvSpPr>
            <p:spPr>
              <a:xfrm>
                <a:off x="3779459" y="3303523"/>
                <a:ext cx="112409" cy="184666"/>
              </a:xfrm>
              <a:prstGeom prst="rect">
                <a:avLst/>
              </a:prstGeom>
              <a:solidFill>
                <a:schemeClr val="bg1"/>
              </a:solidFill>
            </p:spPr>
            <p:txBody>
              <a:bodyPr wrap="square" lIns="0" tIns="0" rIns="0" bIns="0" rtlCol="0">
                <a:spAutoFit/>
              </a:bodyPr>
              <a:lstStyle/>
              <a:p>
                <a:r>
                  <a:rPr lang="fr-FR" sz="1200" dirty="0"/>
                  <a:t>F</a:t>
                </a:r>
              </a:p>
            </p:txBody>
          </p:sp>
          <p:sp>
            <p:nvSpPr>
              <p:cNvPr id="151" name="ZoneTexte 150">
                <a:extLst>
                  <a:ext uri="{FF2B5EF4-FFF2-40B4-BE49-F238E27FC236}">
                    <a16:creationId xmlns:a16="http://schemas.microsoft.com/office/drawing/2014/main" id="{D6DD2471-3CE4-4DAA-A45E-EA7594A8F168}"/>
                  </a:ext>
                </a:extLst>
              </p:cNvPr>
              <p:cNvSpPr txBox="1"/>
              <p:nvPr/>
            </p:nvSpPr>
            <p:spPr>
              <a:xfrm>
                <a:off x="4041274" y="3307431"/>
                <a:ext cx="112409" cy="184666"/>
              </a:xfrm>
              <a:prstGeom prst="rect">
                <a:avLst/>
              </a:prstGeom>
              <a:solidFill>
                <a:schemeClr val="bg1"/>
              </a:solidFill>
            </p:spPr>
            <p:txBody>
              <a:bodyPr wrap="square" lIns="0" tIns="0" rIns="0" bIns="0" rtlCol="0">
                <a:spAutoFit/>
              </a:bodyPr>
              <a:lstStyle/>
              <a:p>
                <a:r>
                  <a:rPr lang="fr-FR" sz="1200" dirty="0"/>
                  <a:t>G</a:t>
                </a:r>
              </a:p>
            </p:txBody>
          </p:sp>
          <p:sp>
            <p:nvSpPr>
              <p:cNvPr id="152" name="ZoneTexte 151">
                <a:extLst>
                  <a:ext uri="{FF2B5EF4-FFF2-40B4-BE49-F238E27FC236}">
                    <a16:creationId xmlns:a16="http://schemas.microsoft.com/office/drawing/2014/main" id="{E7331E67-C4D8-4974-8C1B-757B4AD0D0BF}"/>
                  </a:ext>
                </a:extLst>
              </p:cNvPr>
              <p:cNvSpPr txBox="1"/>
              <p:nvPr/>
            </p:nvSpPr>
            <p:spPr>
              <a:xfrm>
                <a:off x="4306997" y="3358231"/>
                <a:ext cx="112409" cy="184666"/>
              </a:xfrm>
              <a:prstGeom prst="rect">
                <a:avLst/>
              </a:prstGeom>
              <a:solidFill>
                <a:schemeClr val="bg1"/>
              </a:solidFill>
            </p:spPr>
            <p:txBody>
              <a:bodyPr wrap="square" lIns="0" tIns="0" rIns="0" bIns="0" rtlCol="0">
                <a:spAutoFit/>
              </a:bodyPr>
              <a:lstStyle/>
              <a:p>
                <a:r>
                  <a:rPr lang="fr-FR" sz="1200" dirty="0"/>
                  <a:t>H</a:t>
                </a:r>
              </a:p>
            </p:txBody>
          </p:sp>
          <p:sp>
            <p:nvSpPr>
              <p:cNvPr id="153" name="ZoneTexte 152">
                <a:extLst>
                  <a:ext uri="{FF2B5EF4-FFF2-40B4-BE49-F238E27FC236}">
                    <a16:creationId xmlns:a16="http://schemas.microsoft.com/office/drawing/2014/main" id="{DB8CBCB1-7DC2-4C56-A599-F8FDA39B6FF1}"/>
                  </a:ext>
                </a:extLst>
              </p:cNvPr>
              <p:cNvSpPr txBox="1"/>
              <p:nvPr/>
            </p:nvSpPr>
            <p:spPr>
              <a:xfrm>
                <a:off x="4697012" y="3641174"/>
                <a:ext cx="93625" cy="183076"/>
              </a:xfrm>
              <a:prstGeom prst="rect">
                <a:avLst/>
              </a:prstGeom>
              <a:solidFill>
                <a:schemeClr val="bg1"/>
              </a:solidFill>
            </p:spPr>
            <p:txBody>
              <a:bodyPr wrap="square" lIns="0" tIns="0" rIns="0" bIns="0" rtlCol="0">
                <a:spAutoFit/>
              </a:bodyPr>
              <a:lstStyle/>
              <a:p>
                <a:r>
                  <a:rPr lang="fr-FR" sz="1200" dirty="0"/>
                  <a:t>J</a:t>
                </a:r>
              </a:p>
            </p:txBody>
          </p:sp>
          <p:sp>
            <p:nvSpPr>
              <p:cNvPr id="154" name="ZoneTexte 153">
                <a:extLst>
                  <a:ext uri="{FF2B5EF4-FFF2-40B4-BE49-F238E27FC236}">
                    <a16:creationId xmlns:a16="http://schemas.microsoft.com/office/drawing/2014/main" id="{9AB76222-8767-4F2E-A4D3-B4F2D7C6FAC3}"/>
                  </a:ext>
                </a:extLst>
              </p:cNvPr>
              <p:cNvSpPr txBox="1"/>
              <p:nvPr/>
            </p:nvSpPr>
            <p:spPr>
              <a:xfrm>
                <a:off x="4838443" y="3834969"/>
                <a:ext cx="112409" cy="184666"/>
              </a:xfrm>
              <a:prstGeom prst="rect">
                <a:avLst/>
              </a:prstGeom>
              <a:solidFill>
                <a:schemeClr val="bg1"/>
              </a:solidFill>
            </p:spPr>
            <p:txBody>
              <a:bodyPr wrap="square" lIns="0" tIns="0" rIns="0" bIns="0" rtlCol="0">
                <a:spAutoFit/>
              </a:bodyPr>
              <a:lstStyle/>
              <a:p>
                <a:r>
                  <a:rPr lang="fr-FR" sz="1200" dirty="0"/>
                  <a:t>K</a:t>
                </a:r>
              </a:p>
            </p:txBody>
          </p:sp>
          <p:sp>
            <p:nvSpPr>
              <p:cNvPr id="155" name="ZoneTexte 154">
                <a:extLst>
                  <a:ext uri="{FF2B5EF4-FFF2-40B4-BE49-F238E27FC236}">
                    <a16:creationId xmlns:a16="http://schemas.microsoft.com/office/drawing/2014/main" id="{6F40603A-742D-4A7C-BB5D-606EA6707AF5}"/>
                  </a:ext>
                </a:extLst>
              </p:cNvPr>
              <p:cNvSpPr txBox="1"/>
              <p:nvPr/>
            </p:nvSpPr>
            <p:spPr>
              <a:xfrm>
                <a:off x="4920437" y="4066572"/>
                <a:ext cx="112409" cy="184666"/>
              </a:xfrm>
              <a:prstGeom prst="rect">
                <a:avLst/>
              </a:prstGeom>
              <a:solidFill>
                <a:schemeClr val="bg1"/>
              </a:solidFill>
            </p:spPr>
            <p:txBody>
              <a:bodyPr wrap="square" lIns="0" tIns="0" rIns="0" bIns="0" rtlCol="0">
                <a:spAutoFit/>
              </a:bodyPr>
              <a:lstStyle/>
              <a:p>
                <a:r>
                  <a:rPr lang="fr-FR" sz="1200" dirty="0"/>
                  <a:t> L</a:t>
                </a:r>
              </a:p>
            </p:txBody>
          </p:sp>
          <p:sp>
            <p:nvSpPr>
              <p:cNvPr id="156" name="ZoneTexte 155">
                <a:extLst>
                  <a:ext uri="{FF2B5EF4-FFF2-40B4-BE49-F238E27FC236}">
                    <a16:creationId xmlns:a16="http://schemas.microsoft.com/office/drawing/2014/main" id="{5EE9A58C-AB68-4991-8BEB-83D3E85C163F}"/>
                  </a:ext>
                </a:extLst>
              </p:cNvPr>
              <p:cNvSpPr txBox="1"/>
              <p:nvPr/>
            </p:nvSpPr>
            <p:spPr>
              <a:xfrm>
                <a:off x="4980503" y="4356905"/>
                <a:ext cx="112409" cy="184666"/>
              </a:xfrm>
              <a:prstGeom prst="rect">
                <a:avLst/>
              </a:prstGeom>
              <a:solidFill>
                <a:schemeClr val="bg1"/>
              </a:solidFill>
            </p:spPr>
            <p:txBody>
              <a:bodyPr wrap="square" lIns="0" tIns="0" rIns="0" bIns="0" rtlCol="0">
                <a:spAutoFit/>
              </a:bodyPr>
              <a:lstStyle/>
              <a:p>
                <a:r>
                  <a:rPr lang="fr-FR" sz="1200" dirty="0"/>
                  <a:t>M</a:t>
                </a:r>
              </a:p>
            </p:txBody>
          </p:sp>
          <p:sp>
            <p:nvSpPr>
              <p:cNvPr id="157" name="ZoneTexte 156">
                <a:extLst>
                  <a:ext uri="{FF2B5EF4-FFF2-40B4-BE49-F238E27FC236}">
                    <a16:creationId xmlns:a16="http://schemas.microsoft.com/office/drawing/2014/main" id="{DAF72324-1118-4227-ACDB-2E48D528507D}"/>
                  </a:ext>
                </a:extLst>
              </p:cNvPr>
              <p:cNvSpPr txBox="1"/>
              <p:nvPr/>
            </p:nvSpPr>
            <p:spPr>
              <a:xfrm>
                <a:off x="4921646" y="4633936"/>
                <a:ext cx="150938" cy="184666"/>
              </a:xfrm>
              <a:prstGeom prst="rect">
                <a:avLst/>
              </a:prstGeom>
              <a:solidFill>
                <a:schemeClr val="bg1"/>
              </a:solidFill>
            </p:spPr>
            <p:txBody>
              <a:bodyPr wrap="square" lIns="0" tIns="0" rIns="0" bIns="0" rtlCol="0">
                <a:spAutoFit/>
              </a:bodyPr>
              <a:lstStyle/>
              <a:p>
                <a:r>
                  <a:rPr lang="fr-FR" sz="1200" dirty="0"/>
                  <a:t> N</a:t>
                </a:r>
              </a:p>
            </p:txBody>
          </p:sp>
          <p:sp>
            <p:nvSpPr>
              <p:cNvPr id="158" name="ZoneTexte 157">
                <a:extLst>
                  <a:ext uri="{FF2B5EF4-FFF2-40B4-BE49-F238E27FC236}">
                    <a16:creationId xmlns:a16="http://schemas.microsoft.com/office/drawing/2014/main" id="{FB2C8FDC-BA4C-4275-980C-AA5EECB468EE}"/>
                  </a:ext>
                </a:extLst>
              </p:cNvPr>
              <p:cNvSpPr txBox="1"/>
              <p:nvPr/>
            </p:nvSpPr>
            <p:spPr>
              <a:xfrm>
                <a:off x="4847399" y="4874016"/>
                <a:ext cx="112409" cy="184666"/>
              </a:xfrm>
              <a:prstGeom prst="rect">
                <a:avLst/>
              </a:prstGeom>
              <a:solidFill>
                <a:schemeClr val="bg1"/>
              </a:solidFill>
            </p:spPr>
            <p:txBody>
              <a:bodyPr wrap="square" lIns="0" tIns="0" rIns="0" bIns="0" rtlCol="0">
                <a:spAutoFit/>
              </a:bodyPr>
              <a:lstStyle/>
              <a:p>
                <a:r>
                  <a:rPr lang="fr-FR" sz="1200" dirty="0"/>
                  <a:t>O</a:t>
                </a:r>
              </a:p>
            </p:txBody>
          </p:sp>
          <p:sp>
            <p:nvSpPr>
              <p:cNvPr id="159" name="ZoneTexte 158">
                <a:extLst>
                  <a:ext uri="{FF2B5EF4-FFF2-40B4-BE49-F238E27FC236}">
                    <a16:creationId xmlns:a16="http://schemas.microsoft.com/office/drawing/2014/main" id="{BC8FB802-B849-4081-AF4F-70791BEE7773}"/>
                  </a:ext>
                </a:extLst>
              </p:cNvPr>
              <p:cNvSpPr txBox="1"/>
              <p:nvPr/>
            </p:nvSpPr>
            <p:spPr>
              <a:xfrm>
                <a:off x="3287089" y="3475461"/>
                <a:ext cx="112409" cy="184666"/>
              </a:xfrm>
              <a:prstGeom prst="rect">
                <a:avLst/>
              </a:prstGeom>
              <a:solidFill>
                <a:schemeClr val="bg1"/>
              </a:solidFill>
            </p:spPr>
            <p:txBody>
              <a:bodyPr wrap="square" lIns="0" tIns="0" rIns="0" bIns="0" rtlCol="0">
                <a:spAutoFit/>
              </a:bodyPr>
              <a:lstStyle/>
              <a:p>
                <a:r>
                  <a:rPr lang="fr-FR" sz="1200" dirty="0"/>
                  <a:t>D</a:t>
                </a:r>
              </a:p>
            </p:txBody>
          </p:sp>
          <p:sp>
            <p:nvSpPr>
              <p:cNvPr id="160" name="ZoneTexte 159">
                <a:extLst>
                  <a:ext uri="{FF2B5EF4-FFF2-40B4-BE49-F238E27FC236}">
                    <a16:creationId xmlns:a16="http://schemas.microsoft.com/office/drawing/2014/main" id="{EA032B36-AF8C-4D94-AE05-58798595C3AC}"/>
                  </a:ext>
                </a:extLst>
              </p:cNvPr>
              <p:cNvSpPr txBox="1"/>
              <p:nvPr/>
            </p:nvSpPr>
            <p:spPr>
              <a:xfrm>
                <a:off x="3091704" y="3659123"/>
                <a:ext cx="112409" cy="184666"/>
              </a:xfrm>
              <a:prstGeom prst="rect">
                <a:avLst/>
              </a:prstGeom>
              <a:solidFill>
                <a:schemeClr val="bg1"/>
              </a:solidFill>
            </p:spPr>
            <p:txBody>
              <a:bodyPr wrap="square" lIns="0" tIns="0" rIns="0" bIns="0" rtlCol="0">
                <a:spAutoFit/>
              </a:bodyPr>
              <a:lstStyle/>
              <a:p>
                <a:r>
                  <a:rPr lang="fr-FR" sz="1200" dirty="0"/>
                  <a:t>C</a:t>
                </a:r>
              </a:p>
            </p:txBody>
          </p:sp>
          <p:sp>
            <p:nvSpPr>
              <p:cNvPr id="161" name="ZoneTexte 160">
                <a:extLst>
                  <a:ext uri="{FF2B5EF4-FFF2-40B4-BE49-F238E27FC236}">
                    <a16:creationId xmlns:a16="http://schemas.microsoft.com/office/drawing/2014/main" id="{8266DFF9-D5C2-4971-9D8B-F62198C6EBA3}"/>
                  </a:ext>
                </a:extLst>
              </p:cNvPr>
              <p:cNvSpPr txBox="1"/>
              <p:nvPr/>
            </p:nvSpPr>
            <p:spPr>
              <a:xfrm>
                <a:off x="2951028" y="3862323"/>
                <a:ext cx="112409" cy="184666"/>
              </a:xfrm>
              <a:prstGeom prst="rect">
                <a:avLst/>
              </a:prstGeom>
              <a:solidFill>
                <a:schemeClr val="bg1"/>
              </a:solidFill>
            </p:spPr>
            <p:txBody>
              <a:bodyPr wrap="square" lIns="0" tIns="0" rIns="0" bIns="0" rtlCol="0">
                <a:spAutoFit/>
              </a:bodyPr>
              <a:lstStyle/>
              <a:p>
                <a:r>
                  <a:rPr lang="fr-FR" sz="1200" dirty="0"/>
                  <a:t>B</a:t>
                </a:r>
              </a:p>
            </p:txBody>
          </p:sp>
          <p:sp>
            <p:nvSpPr>
              <p:cNvPr id="162" name="ZoneTexte 161">
                <a:extLst>
                  <a:ext uri="{FF2B5EF4-FFF2-40B4-BE49-F238E27FC236}">
                    <a16:creationId xmlns:a16="http://schemas.microsoft.com/office/drawing/2014/main" id="{B17A505D-C4C0-4778-AAEB-3F3340B7012C}"/>
                  </a:ext>
                </a:extLst>
              </p:cNvPr>
              <p:cNvSpPr txBox="1"/>
              <p:nvPr/>
            </p:nvSpPr>
            <p:spPr>
              <a:xfrm>
                <a:off x="2840856" y="4128046"/>
                <a:ext cx="62523" cy="184666"/>
              </a:xfrm>
              <a:prstGeom prst="rect">
                <a:avLst/>
              </a:prstGeom>
              <a:solidFill>
                <a:schemeClr val="bg1"/>
              </a:solidFill>
            </p:spPr>
            <p:txBody>
              <a:bodyPr wrap="square" lIns="0" tIns="0" rIns="0" bIns="0" rtlCol="0">
                <a:spAutoFit/>
              </a:bodyPr>
              <a:lstStyle/>
              <a:p>
                <a:r>
                  <a:rPr lang="fr-FR" sz="1200" dirty="0"/>
                  <a:t>A</a:t>
                </a:r>
              </a:p>
            </p:txBody>
          </p:sp>
          <p:sp>
            <p:nvSpPr>
              <p:cNvPr id="163" name="ZoneTexte 162">
                <a:extLst>
                  <a:ext uri="{FF2B5EF4-FFF2-40B4-BE49-F238E27FC236}">
                    <a16:creationId xmlns:a16="http://schemas.microsoft.com/office/drawing/2014/main" id="{83EF69D6-4C8F-441B-BBAB-586D215D0533}"/>
                  </a:ext>
                </a:extLst>
              </p:cNvPr>
              <p:cNvSpPr txBox="1"/>
              <p:nvPr/>
            </p:nvSpPr>
            <p:spPr>
              <a:xfrm>
                <a:off x="4721212" y="5104970"/>
                <a:ext cx="112409" cy="184666"/>
              </a:xfrm>
              <a:prstGeom prst="rect">
                <a:avLst/>
              </a:prstGeom>
              <a:solidFill>
                <a:schemeClr val="bg1"/>
              </a:solidFill>
            </p:spPr>
            <p:txBody>
              <a:bodyPr wrap="square" lIns="0" tIns="0" rIns="0" bIns="0" rtlCol="0">
                <a:spAutoFit/>
              </a:bodyPr>
              <a:lstStyle/>
              <a:p>
                <a:r>
                  <a:rPr lang="fr-FR" sz="1200" dirty="0"/>
                  <a:t>P</a:t>
                </a:r>
              </a:p>
            </p:txBody>
          </p:sp>
          <p:sp>
            <p:nvSpPr>
              <p:cNvPr id="164" name="ZoneTexte 163">
                <a:extLst>
                  <a:ext uri="{FF2B5EF4-FFF2-40B4-BE49-F238E27FC236}">
                    <a16:creationId xmlns:a16="http://schemas.microsoft.com/office/drawing/2014/main" id="{6461ECEF-7509-4078-B9FC-421165677972}"/>
                  </a:ext>
                </a:extLst>
              </p:cNvPr>
              <p:cNvSpPr txBox="1"/>
              <p:nvPr/>
            </p:nvSpPr>
            <p:spPr>
              <a:xfrm>
                <a:off x="4533643" y="5261277"/>
                <a:ext cx="112409" cy="184666"/>
              </a:xfrm>
              <a:prstGeom prst="rect">
                <a:avLst/>
              </a:prstGeom>
              <a:solidFill>
                <a:schemeClr val="bg1"/>
              </a:solidFill>
            </p:spPr>
            <p:txBody>
              <a:bodyPr wrap="square" lIns="0" tIns="0" rIns="0" bIns="0" rtlCol="0">
                <a:spAutoFit/>
              </a:bodyPr>
              <a:lstStyle/>
              <a:p>
                <a:r>
                  <a:rPr lang="fr-FR" sz="1200" dirty="0"/>
                  <a:t>Q</a:t>
                </a:r>
              </a:p>
            </p:txBody>
          </p:sp>
          <p:sp>
            <p:nvSpPr>
              <p:cNvPr id="165" name="ZoneTexte 164">
                <a:extLst>
                  <a:ext uri="{FF2B5EF4-FFF2-40B4-BE49-F238E27FC236}">
                    <a16:creationId xmlns:a16="http://schemas.microsoft.com/office/drawing/2014/main" id="{0DBDC4A9-C181-4201-8E45-25FCAC1855C0}"/>
                  </a:ext>
                </a:extLst>
              </p:cNvPr>
              <p:cNvSpPr txBox="1"/>
              <p:nvPr/>
            </p:nvSpPr>
            <p:spPr>
              <a:xfrm>
                <a:off x="4318721" y="5390230"/>
                <a:ext cx="112409" cy="184666"/>
              </a:xfrm>
              <a:prstGeom prst="rect">
                <a:avLst/>
              </a:prstGeom>
              <a:solidFill>
                <a:schemeClr val="bg1"/>
              </a:solidFill>
            </p:spPr>
            <p:txBody>
              <a:bodyPr wrap="square" lIns="0" tIns="0" rIns="0" bIns="0" rtlCol="0">
                <a:spAutoFit/>
              </a:bodyPr>
              <a:lstStyle/>
              <a:p>
                <a:r>
                  <a:rPr lang="fr-FR" sz="1200" dirty="0"/>
                  <a:t>R</a:t>
                </a:r>
              </a:p>
            </p:txBody>
          </p:sp>
          <p:sp>
            <p:nvSpPr>
              <p:cNvPr id="166" name="ZoneTexte 165">
                <a:extLst>
                  <a:ext uri="{FF2B5EF4-FFF2-40B4-BE49-F238E27FC236}">
                    <a16:creationId xmlns:a16="http://schemas.microsoft.com/office/drawing/2014/main" id="{F1C76E6C-79F4-4501-BC62-CA84DA688188}"/>
                  </a:ext>
                </a:extLst>
              </p:cNvPr>
              <p:cNvSpPr txBox="1"/>
              <p:nvPr/>
            </p:nvSpPr>
            <p:spPr>
              <a:xfrm>
                <a:off x="4052997" y="5468384"/>
                <a:ext cx="112409" cy="184666"/>
              </a:xfrm>
              <a:prstGeom prst="rect">
                <a:avLst/>
              </a:prstGeom>
              <a:solidFill>
                <a:schemeClr val="bg1"/>
              </a:solidFill>
            </p:spPr>
            <p:txBody>
              <a:bodyPr wrap="square" lIns="0" tIns="0" rIns="0" bIns="0" rtlCol="0">
                <a:spAutoFit/>
              </a:bodyPr>
              <a:lstStyle/>
              <a:p>
                <a:r>
                  <a:rPr lang="fr-FR" sz="1200" dirty="0"/>
                  <a:t>S</a:t>
                </a:r>
              </a:p>
            </p:txBody>
          </p:sp>
          <p:sp>
            <p:nvSpPr>
              <p:cNvPr id="167" name="ZoneTexte 166">
                <a:extLst>
                  <a:ext uri="{FF2B5EF4-FFF2-40B4-BE49-F238E27FC236}">
                    <a16:creationId xmlns:a16="http://schemas.microsoft.com/office/drawing/2014/main" id="{1F735651-F7C5-4A26-B300-286FD2A4EBED}"/>
                  </a:ext>
                </a:extLst>
              </p:cNvPr>
              <p:cNvSpPr txBox="1"/>
              <p:nvPr/>
            </p:nvSpPr>
            <p:spPr>
              <a:xfrm>
                <a:off x="3502013" y="5405862"/>
                <a:ext cx="112409" cy="184666"/>
              </a:xfrm>
              <a:prstGeom prst="rect">
                <a:avLst/>
              </a:prstGeom>
              <a:solidFill>
                <a:schemeClr val="bg1"/>
              </a:solidFill>
            </p:spPr>
            <p:txBody>
              <a:bodyPr wrap="square" lIns="0" tIns="0" rIns="0" bIns="0" rtlCol="0">
                <a:spAutoFit/>
              </a:bodyPr>
              <a:lstStyle/>
              <a:p>
                <a:r>
                  <a:rPr lang="fr-FR" sz="1200" dirty="0"/>
                  <a:t>U</a:t>
                </a:r>
              </a:p>
            </p:txBody>
          </p:sp>
          <p:sp>
            <p:nvSpPr>
              <p:cNvPr id="168" name="ZoneTexte 167">
                <a:extLst>
                  <a:ext uri="{FF2B5EF4-FFF2-40B4-BE49-F238E27FC236}">
                    <a16:creationId xmlns:a16="http://schemas.microsoft.com/office/drawing/2014/main" id="{D94E77F8-1A0D-4D03-85AC-3790380B96D3}"/>
                  </a:ext>
                </a:extLst>
              </p:cNvPr>
              <p:cNvSpPr txBox="1"/>
              <p:nvPr/>
            </p:nvSpPr>
            <p:spPr>
              <a:xfrm>
                <a:off x="3259737" y="5257369"/>
                <a:ext cx="108660" cy="184666"/>
              </a:xfrm>
              <a:prstGeom prst="rect">
                <a:avLst/>
              </a:prstGeom>
              <a:solidFill>
                <a:schemeClr val="bg1"/>
              </a:solidFill>
            </p:spPr>
            <p:txBody>
              <a:bodyPr wrap="square" lIns="0" tIns="0" rIns="0" bIns="0" rtlCol="0">
                <a:spAutoFit/>
              </a:bodyPr>
              <a:lstStyle/>
              <a:p>
                <a:r>
                  <a:rPr lang="fr-FR" sz="1200" dirty="0"/>
                  <a:t>V</a:t>
                </a:r>
              </a:p>
            </p:txBody>
          </p:sp>
          <p:sp>
            <p:nvSpPr>
              <p:cNvPr id="169" name="ZoneTexte 168">
                <a:extLst>
                  <a:ext uri="{FF2B5EF4-FFF2-40B4-BE49-F238E27FC236}">
                    <a16:creationId xmlns:a16="http://schemas.microsoft.com/office/drawing/2014/main" id="{88F2BA5D-D66D-43FE-9BFA-B3220C6E2F57}"/>
                  </a:ext>
                </a:extLst>
              </p:cNvPr>
              <p:cNvSpPr txBox="1"/>
              <p:nvPr/>
            </p:nvSpPr>
            <p:spPr>
              <a:xfrm>
                <a:off x="3064350" y="5120600"/>
                <a:ext cx="112409" cy="184666"/>
              </a:xfrm>
              <a:prstGeom prst="rect">
                <a:avLst/>
              </a:prstGeom>
              <a:solidFill>
                <a:schemeClr val="bg1"/>
              </a:solidFill>
            </p:spPr>
            <p:txBody>
              <a:bodyPr wrap="square" lIns="0" tIns="0" rIns="0" bIns="0" rtlCol="0">
                <a:spAutoFit/>
              </a:bodyPr>
              <a:lstStyle/>
              <a:p>
                <a:r>
                  <a:rPr lang="fr-FR" sz="1200" dirty="0"/>
                  <a:t>W</a:t>
                </a:r>
              </a:p>
            </p:txBody>
          </p:sp>
          <p:sp>
            <p:nvSpPr>
              <p:cNvPr id="170" name="ZoneTexte 169">
                <a:extLst>
                  <a:ext uri="{FF2B5EF4-FFF2-40B4-BE49-F238E27FC236}">
                    <a16:creationId xmlns:a16="http://schemas.microsoft.com/office/drawing/2014/main" id="{C34D6956-7DB0-4BA0-90D1-8DAC1E8B347A}"/>
                  </a:ext>
                </a:extLst>
              </p:cNvPr>
              <p:cNvSpPr txBox="1"/>
              <p:nvPr/>
            </p:nvSpPr>
            <p:spPr>
              <a:xfrm>
                <a:off x="2958843" y="4893954"/>
                <a:ext cx="112409" cy="184666"/>
              </a:xfrm>
              <a:prstGeom prst="rect">
                <a:avLst/>
              </a:prstGeom>
              <a:solidFill>
                <a:schemeClr val="bg1"/>
              </a:solidFill>
            </p:spPr>
            <p:txBody>
              <a:bodyPr wrap="square" lIns="0" tIns="0" rIns="0" bIns="0" rtlCol="0">
                <a:spAutoFit/>
              </a:bodyPr>
              <a:lstStyle/>
              <a:p>
                <a:r>
                  <a:rPr lang="fr-FR" sz="1200" dirty="0"/>
                  <a:t>X</a:t>
                </a:r>
              </a:p>
            </p:txBody>
          </p:sp>
          <p:sp>
            <p:nvSpPr>
              <p:cNvPr id="171" name="ZoneTexte 170">
                <a:extLst>
                  <a:ext uri="{FF2B5EF4-FFF2-40B4-BE49-F238E27FC236}">
                    <a16:creationId xmlns:a16="http://schemas.microsoft.com/office/drawing/2014/main" id="{CDF9733A-C195-4DC0-8880-8B72E1E47E8C}"/>
                  </a:ext>
                </a:extLst>
              </p:cNvPr>
              <p:cNvSpPr txBox="1"/>
              <p:nvPr/>
            </p:nvSpPr>
            <p:spPr>
              <a:xfrm>
                <a:off x="2865059" y="4651677"/>
                <a:ext cx="112409" cy="184666"/>
              </a:xfrm>
              <a:prstGeom prst="rect">
                <a:avLst/>
              </a:prstGeom>
              <a:solidFill>
                <a:schemeClr val="bg1"/>
              </a:solidFill>
            </p:spPr>
            <p:txBody>
              <a:bodyPr wrap="square" lIns="0" tIns="0" rIns="0" bIns="0" rtlCol="0">
                <a:spAutoFit/>
              </a:bodyPr>
              <a:lstStyle/>
              <a:p>
                <a:r>
                  <a:rPr lang="fr-FR" sz="1200" dirty="0"/>
                  <a:t>Y</a:t>
                </a:r>
              </a:p>
            </p:txBody>
          </p:sp>
          <p:sp>
            <p:nvSpPr>
              <p:cNvPr id="172" name="ZoneTexte 171">
                <a:extLst>
                  <a:ext uri="{FF2B5EF4-FFF2-40B4-BE49-F238E27FC236}">
                    <a16:creationId xmlns:a16="http://schemas.microsoft.com/office/drawing/2014/main" id="{846729AC-3A50-455E-90EF-399BA8ED6638}"/>
                  </a:ext>
                </a:extLst>
              </p:cNvPr>
              <p:cNvSpPr txBox="1"/>
              <p:nvPr/>
            </p:nvSpPr>
            <p:spPr>
              <a:xfrm>
                <a:off x="3763828" y="5460569"/>
                <a:ext cx="112409" cy="184666"/>
              </a:xfrm>
              <a:prstGeom prst="rect">
                <a:avLst/>
              </a:prstGeom>
              <a:solidFill>
                <a:schemeClr val="bg1"/>
              </a:solidFill>
            </p:spPr>
            <p:txBody>
              <a:bodyPr wrap="square" lIns="0" tIns="0" rIns="0" bIns="0" rtlCol="0">
                <a:spAutoFit/>
              </a:bodyPr>
              <a:lstStyle/>
              <a:p>
                <a:r>
                  <a:rPr lang="fr-FR" sz="1200" dirty="0"/>
                  <a:t>T</a:t>
                </a:r>
              </a:p>
            </p:txBody>
          </p:sp>
          <p:sp>
            <p:nvSpPr>
              <p:cNvPr id="173" name="ZoneTexte 172">
                <a:extLst>
                  <a:ext uri="{FF2B5EF4-FFF2-40B4-BE49-F238E27FC236}">
                    <a16:creationId xmlns:a16="http://schemas.microsoft.com/office/drawing/2014/main" id="{CF5CF0DB-24C7-47D3-8F1F-CF043C49B7D6}"/>
                  </a:ext>
                </a:extLst>
              </p:cNvPr>
              <p:cNvSpPr txBox="1"/>
              <p:nvPr/>
            </p:nvSpPr>
            <p:spPr>
              <a:xfrm>
                <a:off x="2833797" y="4393769"/>
                <a:ext cx="112409" cy="184666"/>
              </a:xfrm>
              <a:prstGeom prst="rect">
                <a:avLst/>
              </a:prstGeom>
              <a:solidFill>
                <a:schemeClr val="bg1"/>
              </a:solidFill>
            </p:spPr>
            <p:txBody>
              <a:bodyPr wrap="square" lIns="0" tIns="0" rIns="0" bIns="0" rtlCol="0">
                <a:spAutoFit/>
              </a:bodyPr>
              <a:lstStyle/>
              <a:p>
                <a:r>
                  <a:rPr lang="fr-FR" sz="1200" dirty="0"/>
                  <a:t>Z</a:t>
                </a:r>
              </a:p>
            </p:txBody>
          </p:sp>
          <p:sp>
            <p:nvSpPr>
              <p:cNvPr id="174" name="Rectangle 173">
                <a:extLst>
                  <a:ext uri="{FF2B5EF4-FFF2-40B4-BE49-F238E27FC236}">
                    <a16:creationId xmlns:a16="http://schemas.microsoft.com/office/drawing/2014/main" id="{0F815E1F-DF65-4BD8-9649-902D58FC3F1F}"/>
                  </a:ext>
                </a:extLst>
              </p:cNvPr>
              <p:cNvSpPr/>
              <p:nvPr/>
            </p:nvSpPr>
            <p:spPr>
              <a:xfrm>
                <a:off x="4909781" y="4389803"/>
                <a:ext cx="6141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223" name="Connecteur droit 9222">
              <a:extLst>
                <a:ext uri="{FF2B5EF4-FFF2-40B4-BE49-F238E27FC236}">
                  <a16:creationId xmlns:a16="http://schemas.microsoft.com/office/drawing/2014/main" id="{128246A3-15DC-47A5-8795-6F1C937EF7AD}"/>
                </a:ext>
              </a:extLst>
            </p:cNvPr>
            <p:cNvCxnSpPr>
              <a:cxnSpLocks/>
            </p:cNvCxnSpPr>
            <p:nvPr/>
          </p:nvCxnSpPr>
          <p:spPr>
            <a:xfrm flipH="1" flipV="1">
              <a:off x="3574628" y="3818850"/>
              <a:ext cx="178596" cy="15121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5" name="ZoneTexte 184">
              <a:extLst>
                <a:ext uri="{FF2B5EF4-FFF2-40B4-BE49-F238E27FC236}">
                  <a16:creationId xmlns:a16="http://schemas.microsoft.com/office/drawing/2014/main" id="{E3CF9EA4-9F50-491A-B710-DB61E0DC4AA3}"/>
                </a:ext>
              </a:extLst>
            </p:cNvPr>
            <p:cNvSpPr txBox="1"/>
            <p:nvPr/>
          </p:nvSpPr>
          <p:spPr>
            <a:xfrm>
              <a:off x="3413894" y="3585486"/>
              <a:ext cx="196050" cy="276999"/>
            </a:xfrm>
            <a:prstGeom prst="rect">
              <a:avLst/>
            </a:prstGeom>
            <a:noFill/>
          </p:spPr>
          <p:txBody>
            <a:bodyPr wrap="square" rtlCol="0">
              <a:spAutoFit/>
            </a:bodyPr>
            <a:lstStyle/>
            <a:p>
              <a:r>
                <a:rPr lang="fr-FR" sz="1200" dirty="0">
                  <a:solidFill>
                    <a:srgbClr val="FF0000"/>
                  </a:solidFill>
                </a:rPr>
                <a:t>R</a:t>
              </a:r>
            </a:p>
          </p:txBody>
        </p:sp>
      </p:grpSp>
      <p:grpSp>
        <p:nvGrpSpPr>
          <p:cNvPr id="9240" name="Groupe 9239">
            <a:extLst>
              <a:ext uri="{FF2B5EF4-FFF2-40B4-BE49-F238E27FC236}">
                <a16:creationId xmlns:a16="http://schemas.microsoft.com/office/drawing/2014/main" id="{28ECB6B2-EFEC-4AFC-8DE3-2806B2613375}"/>
              </a:ext>
            </a:extLst>
          </p:cNvPr>
          <p:cNvGrpSpPr/>
          <p:nvPr/>
        </p:nvGrpSpPr>
        <p:grpSpPr>
          <a:xfrm>
            <a:off x="5035252" y="5056478"/>
            <a:ext cx="2339667" cy="2349527"/>
            <a:chOff x="5109410" y="3430536"/>
            <a:chExt cx="2339667" cy="2349527"/>
          </a:xfrm>
        </p:grpSpPr>
        <p:grpSp>
          <p:nvGrpSpPr>
            <p:cNvPr id="190" name="Groupe 189">
              <a:extLst>
                <a:ext uri="{FF2B5EF4-FFF2-40B4-BE49-F238E27FC236}">
                  <a16:creationId xmlns:a16="http://schemas.microsoft.com/office/drawing/2014/main" id="{DF301ED8-694D-42A1-B92F-140206DC9524}"/>
                </a:ext>
              </a:extLst>
            </p:cNvPr>
            <p:cNvGrpSpPr/>
            <p:nvPr/>
          </p:nvGrpSpPr>
          <p:grpSpPr>
            <a:xfrm>
              <a:off x="5109410" y="3430536"/>
              <a:ext cx="2339667" cy="2349527"/>
              <a:chOff x="2753245" y="3303523"/>
              <a:chExt cx="2339667" cy="2349527"/>
            </a:xfrm>
          </p:grpSpPr>
          <p:grpSp>
            <p:nvGrpSpPr>
              <p:cNvPr id="191" name="Groupe 190">
                <a:extLst>
                  <a:ext uri="{FF2B5EF4-FFF2-40B4-BE49-F238E27FC236}">
                    <a16:creationId xmlns:a16="http://schemas.microsoft.com/office/drawing/2014/main" id="{9761005C-E1E9-4FED-8FC9-8D2D5148B1EF}"/>
                  </a:ext>
                </a:extLst>
              </p:cNvPr>
              <p:cNvGrpSpPr>
                <a:grpSpLocks noChangeAspect="1"/>
              </p:cNvGrpSpPr>
              <p:nvPr/>
            </p:nvGrpSpPr>
            <p:grpSpPr>
              <a:xfrm>
                <a:off x="2753245" y="3356419"/>
                <a:ext cx="2330506" cy="2214533"/>
                <a:chOff x="1068149" y="3811349"/>
                <a:chExt cx="3414839" cy="3244906"/>
              </a:xfrm>
            </p:grpSpPr>
            <p:grpSp>
              <p:nvGrpSpPr>
                <p:cNvPr id="220" name="Groupe 219">
                  <a:extLst>
                    <a:ext uri="{FF2B5EF4-FFF2-40B4-BE49-F238E27FC236}">
                      <a16:creationId xmlns:a16="http://schemas.microsoft.com/office/drawing/2014/main" id="{6073C3D2-1265-4FA2-B27B-80146D1DA206}"/>
                    </a:ext>
                  </a:extLst>
                </p:cNvPr>
                <p:cNvGrpSpPr/>
                <p:nvPr/>
              </p:nvGrpSpPr>
              <p:grpSpPr>
                <a:xfrm>
                  <a:off x="1068149" y="3811349"/>
                  <a:ext cx="3414839" cy="3244906"/>
                  <a:chOff x="1060057" y="3819441"/>
                  <a:chExt cx="3414839" cy="3244906"/>
                </a:xfrm>
              </p:grpSpPr>
              <p:pic>
                <p:nvPicPr>
                  <p:cNvPr id="223" name="Image 222">
                    <a:extLst>
                      <a:ext uri="{FF2B5EF4-FFF2-40B4-BE49-F238E27FC236}">
                        <a16:creationId xmlns:a16="http://schemas.microsoft.com/office/drawing/2014/main" id="{94013EC9-B48A-4435-A2F6-23FA82640017}"/>
                      </a:ext>
                    </a:extLst>
                  </p:cNvPr>
                  <p:cNvPicPr>
                    <a:picLocks noChangeAspect="1"/>
                  </p:cNvPicPr>
                  <p:nvPr/>
                </p:nvPicPr>
                <p:blipFill rotWithShape="1">
                  <a:blip r:embed="rId3"/>
                  <a:srcRect l="26541" t="15977" r="28297" b="7693"/>
                  <a:stretch/>
                </p:blipFill>
                <p:spPr>
                  <a:xfrm>
                    <a:off x="1060057" y="3819441"/>
                    <a:ext cx="3414839" cy="3244906"/>
                  </a:xfrm>
                  <a:prstGeom prst="rect">
                    <a:avLst/>
                  </a:prstGeom>
                </p:spPr>
              </p:pic>
              <p:sp>
                <p:nvSpPr>
                  <p:cNvPr id="224" name="Ellipse 223">
                    <a:extLst>
                      <a:ext uri="{FF2B5EF4-FFF2-40B4-BE49-F238E27FC236}">
                        <a16:creationId xmlns:a16="http://schemas.microsoft.com/office/drawing/2014/main" id="{C94A3EA0-D62F-4C69-89CA-84F6701C4C5F}"/>
                      </a:ext>
                    </a:extLst>
                  </p:cNvPr>
                  <p:cNvSpPr/>
                  <p:nvPr/>
                </p:nvSpPr>
                <p:spPr>
                  <a:xfrm>
                    <a:off x="1440382" y="5389296"/>
                    <a:ext cx="121381" cy="137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1" name="ZoneTexte 220">
                  <a:extLst>
                    <a:ext uri="{FF2B5EF4-FFF2-40B4-BE49-F238E27FC236}">
                      <a16:creationId xmlns:a16="http://schemas.microsoft.com/office/drawing/2014/main" id="{C9BB885D-3D30-4D02-8DA3-A0717AF474A8}"/>
                    </a:ext>
                  </a:extLst>
                </p:cNvPr>
                <p:cNvSpPr txBox="1"/>
                <p:nvPr/>
              </p:nvSpPr>
              <p:spPr>
                <a:xfrm>
                  <a:off x="3365028" y="4231013"/>
                  <a:ext cx="287268" cy="405880"/>
                </a:xfrm>
                <a:prstGeom prst="rect">
                  <a:avLst/>
                </a:prstGeom>
                <a:noFill/>
              </p:spPr>
              <p:txBody>
                <a:bodyPr wrap="square" rtlCol="0">
                  <a:spAutoFit/>
                </a:bodyPr>
                <a:lstStyle/>
                <a:p>
                  <a:r>
                    <a:rPr lang="fr-FR" sz="1200" dirty="0">
                      <a:solidFill>
                        <a:srgbClr val="FF0000"/>
                      </a:solidFill>
                      <a:highlight>
                        <a:srgbClr val="FFFF00"/>
                      </a:highlight>
                    </a:rPr>
                    <a:t>P</a:t>
                  </a:r>
                </a:p>
              </p:txBody>
            </p:sp>
            <p:sp>
              <p:nvSpPr>
                <p:cNvPr id="222" name="ZoneTexte 221">
                  <a:extLst>
                    <a:ext uri="{FF2B5EF4-FFF2-40B4-BE49-F238E27FC236}">
                      <a16:creationId xmlns:a16="http://schemas.microsoft.com/office/drawing/2014/main" id="{F484B110-B801-45E9-A18D-A4EDF4725242}"/>
                    </a:ext>
                  </a:extLst>
                </p:cNvPr>
                <p:cNvSpPr txBox="1"/>
                <p:nvPr/>
              </p:nvSpPr>
              <p:spPr>
                <a:xfrm>
                  <a:off x="3496060" y="3936629"/>
                  <a:ext cx="345261" cy="405880"/>
                </a:xfrm>
                <a:prstGeom prst="rect">
                  <a:avLst/>
                </a:prstGeom>
                <a:noFill/>
              </p:spPr>
              <p:txBody>
                <a:bodyPr wrap="square" rtlCol="0">
                  <a:spAutoFit/>
                </a:bodyPr>
                <a:lstStyle/>
                <a:p>
                  <a:r>
                    <a:rPr lang="fr-FR" sz="1200" dirty="0">
                      <a:highlight>
                        <a:srgbClr val="FFFF00"/>
                      </a:highlight>
                    </a:rPr>
                    <a:t>I</a:t>
                  </a:r>
                </a:p>
              </p:txBody>
            </p:sp>
          </p:grpSp>
          <p:cxnSp>
            <p:nvCxnSpPr>
              <p:cNvPr id="192" name="Connecteur droit 191">
                <a:extLst>
                  <a:ext uri="{FF2B5EF4-FFF2-40B4-BE49-F238E27FC236}">
                    <a16:creationId xmlns:a16="http://schemas.microsoft.com/office/drawing/2014/main" id="{34C73135-17B9-4E67-A533-56E3A6F005CB}"/>
                  </a:ext>
                </a:extLst>
              </p:cNvPr>
              <p:cNvCxnSpPr>
                <a:cxnSpLocks/>
              </p:cNvCxnSpPr>
              <p:nvPr/>
            </p:nvCxnSpPr>
            <p:spPr>
              <a:xfrm flipH="1">
                <a:off x="3848531" y="3827354"/>
                <a:ext cx="548643" cy="14331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3" name="ZoneTexte 192">
                <a:extLst>
                  <a:ext uri="{FF2B5EF4-FFF2-40B4-BE49-F238E27FC236}">
                    <a16:creationId xmlns:a16="http://schemas.microsoft.com/office/drawing/2014/main" id="{2756098E-298A-4DE5-B2B1-A9647B413080}"/>
                  </a:ext>
                </a:extLst>
              </p:cNvPr>
              <p:cNvSpPr txBox="1"/>
              <p:nvPr/>
            </p:nvSpPr>
            <p:spPr>
              <a:xfrm>
                <a:off x="3697423" y="5213509"/>
                <a:ext cx="196050" cy="276999"/>
              </a:xfrm>
              <a:prstGeom prst="rect">
                <a:avLst/>
              </a:prstGeom>
              <a:noFill/>
            </p:spPr>
            <p:txBody>
              <a:bodyPr wrap="square" rtlCol="0">
                <a:spAutoFit/>
              </a:bodyPr>
              <a:lstStyle/>
              <a:p>
                <a:r>
                  <a:rPr lang="fr-FR" sz="1200" dirty="0">
                    <a:solidFill>
                      <a:srgbClr val="FF0000"/>
                    </a:solidFill>
                  </a:rPr>
                  <a:t>Q</a:t>
                </a:r>
              </a:p>
            </p:txBody>
          </p:sp>
          <p:sp>
            <p:nvSpPr>
              <p:cNvPr id="194" name="ZoneTexte 193">
                <a:extLst>
                  <a:ext uri="{FF2B5EF4-FFF2-40B4-BE49-F238E27FC236}">
                    <a16:creationId xmlns:a16="http://schemas.microsoft.com/office/drawing/2014/main" id="{C8B34966-368E-4B67-AD5F-50E4808FA56C}"/>
                  </a:ext>
                </a:extLst>
              </p:cNvPr>
              <p:cNvSpPr txBox="1"/>
              <p:nvPr/>
            </p:nvSpPr>
            <p:spPr>
              <a:xfrm>
                <a:off x="3541089" y="3366046"/>
                <a:ext cx="112409" cy="184666"/>
              </a:xfrm>
              <a:prstGeom prst="rect">
                <a:avLst/>
              </a:prstGeom>
              <a:solidFill>
                <a:schemeClr val="bg1"/>
              </a:solidFill>
            </p:spPr>
            <p:txBody>
              <a:bodyPr wrap="square" lIns="0" tIns="0" rIns="0" bIns="0" rtlCol="0">
                <a:spAutoFit/>
              </a:bodyPr>
              <a:lstStyle/>
              <a:p>
                <a:r>
                  <a:rPr lang="fr-FR" sz="1200" dirty="0"/>
                  <a:t>E</a:t>
                </a:r>
              </a:p>
            </p:txBody>
          </p:sp>
          <p:sp>
            <p:nvSpPr>
              <p:cNvPr id="195" name="ZoneTexte 194">
                <a:extLst>
                  <a:ext uri="{FF2B5EF4-FFF2-40B4-BE49-F238E27FC236}">
                    <a16:creationId xmlns:a16="http://schemas.microsoft.com/office/drawing/2014/main" id="{C4F9DFF3-38C9-46D2-B1A8-A37B3E53EA7D}"/>
                  </a:ext>
                </a:extLst>
              </p:cNvPr>
              <p:cNvSpPr txBox="1"/>
              <p:nvPr/>
            </p:nvSpPr>
            <p:spPr>
              <a:xfrm>
                <a:off x="3779459" y="3303523"/>
                <a:ext cx="112409" cy="184666"/>
              </a:xfrm>
              <a:prstGeom prst="rect">
                <a:avLst/>
              </a:prstGeom>
              <a:solidFill>
                <a:schemeClr val="bg1"/>
              </a:solidFill>
            </p:spPr>
            <p:txBody>
              <a:bodyPr wrap="square" lIns="0" tIns="0" rIns="0" bIns="0" rtlCol="0">
                <a:spAutoFit/>
              </a:bodyPr>
              <a:lstStyle/>
              <a:p>
                <a:r>
                  <a:rPr lang="fr-FR" sz="1200" dirty="0"/>
                  <a:t>F</a:t>
                </a:r>
              </a:p>
            </p:txBody>
          </p:sp>
          <p:sp>
            <p:nvSpPr>
              <p:cNvPr id="196" name="ZoneTexte 195">
                <a:extLst>
                  <a:ext uri="{FF2B5EF4-FFF2-40B4-BE49-F238E27FC236}">
                    <a16:creationId xmlns:a16="http://schemas.microsoft.com/office/drawing/2014/main" id="{1545AE12-8A6A-45EA-865E-11FC9140EBC2}"/>
                  </a:ext>
                </a:extLst>
              </p:cNvPr>
              <p:cNvSpPr txBox="1"/>
              <p:nvPr/>
            </p:nvSpPr>
            <p:spPr>
              <a:xfrm>
                <a:off x="4041274" y="3307431"/>
                <a:ext cx="112409" cy="184666"/>
              </a:xfrm>
              <a:prstGeom prst="rect">
                <a:avLst/>
              </a:prstGeom>
              <a:solidFill>
                <a:schemeClr val="bg1"/>
              </a:solidFill>
            </p:spPr>
            <p:txBody>
              <a:bodyPr wrap="square" lIns="0" tIns="0" rIns="0" bIns="0" rtlCol="0">
                <a:spAutoFit/>
              </a:bodyPr>
              <a:lstStyle/>
              <a:p>
                <a:r>
                  <a:rPr lang="fr-FR" sz="1200" dirty="0"/>
                  <a:t>G</a:t>
                </a:r>
              </a:p>
            </p:txBody>
          </p:sp>
          <p:sp>
            <p:nvSpPr>
              <p:cNvPr id="197" name="ZoneTexte 196">
                <a:extLst>
                  <a:ext uri="{FF2B5EF4-FFF2-40B4-BE49-F238E27FC236}">
                    <a16:creationId xmlns:a16="http://schemas.microsoft.com/office/drawing/2014/main" id="{A47B1CEF-D063-4412-8142-86AF4B2C6F8C}"/>
                  </a:ext>
                </a:extLst>
              </p:cNvPr>
              <p:cNvSpPr txBox="1"/>
              <p:nvPr/>
            </p:nvSpPr>
            <p:spPr>
              <a:xfrm>
                <a:off x="4306997" y="3358231"/>
                <a:ext cx="112409" cy="184666"/>
              </a:xfrm>
              <a:prstGeom prst="rect">
                <a:avLst/>
              </a:prstGeom>
              <a:solidFill>
                <a:schemeClr val="bg1"/>
              </a:solidFill>
            </p:spPr>
            <p:txBody>
              <a:bodyPr wrap="square" lIns="0" tIns="0" rIns="0" bIns="0" rtlCol="0">
                <a:spAutoFit/>
              </a:bodyPr>
              <a:lstStyle/>
              <a:p>
                <a:r>
                  <a:rPr lang="fr-FR" sz="1200" dirty="0"/>
                  <a:t>H</a:t>
                </a:r>
              </a:p>
            </p:txBody>
          </p:sp>
          <p:sp>
            <p:nvSpPr>
              <p:cNvPr id="198" name="ZoneTexte 197">
                <a:extLst>
                  <a:ext uri="{FF2B5EF4-FFF2-40B4-BE49-F238E27FC236}">
                    <a16:creationId xmlns:a16="http://schemas.microsoft.com/office/drawing/2014/main" id="{0C146F3D-BF45-4660-ABED-E26A76116524}"/>
                  </a:ext>
                </a:extLst>
              </p:cNvPr>
              <p:cNvSpPr txBox="1"/>
              <p:nvPr/>
            </p:nvSpPr>
            <p:spPr>
              <a:xfrm>
                <a:off x="4697012" y="3641174"/>
                <a:ext cx="93625" cy="183076"/>
              </a:xfrm>
              <a:prstGeom prst="rect">
                <a:avLst/>
              </a:prstGeom>
              <a:solidFill>
                <a:schemeClr val="bg1"/>
              </a:solidFill>
            </p:spPr>
            <p:txBody>
              <a:bodyPr wrap="square" lIns="0" tIns="0" rIns="0" bIns="0" rtlCol="0">
                <a:spAutoFit/>
              </a:bodyPr>
              <a:lstStyle/>
              <a:p>
                <a:r>
                  <a:rPr lang="fr-FR" sz="1200" dirty="0"/>
                  <a:t>J</a:t>
                </a:r>
              </a:p>
            </p:txBody>
          </p:sp>
          <p:sp>
            <p:nvSpPr>
              <p:cNvPr id="199" name="ZoneTexte 198">
                <a:extLst>
                  <a:ext uri="{FF2B5EF4-FFF2-40B4-BE49-F238E27FC236}">
                    <a16:creationId xmlns:a16="http://schemas.microsoft.com/office/drawing/2014/main" id="{369A1F52-4E4B-4DDC-A63C-0C0145CD4488}"/>
                  </a:ext>
                </a:extLst>
              </p:cNvPr>
              <p:cNvSpPr txBox="1"/>
              <p:nvPr/>
            </p:nvSpPr>
            <p:spPr>
              <a:xfrm>
                <a:off x="4838443" y="3834969"/>
                <a:ext cx="112409" cy="184666"/>
              </a:xfrm>
              <a:prstGeom prst="rect">
                <a:avLst/>
              </a:prstGeom>
              <a:solidFill>
                <a:schemeClr val="bg1"/>
              </a:solidFill>
            </p:spPr>
            <p:txBody>
              <a:bodyPr wrap="square" lIns="0" tIns="0" rIns="0" bIns="0" rtlCol="0">
                <a:spAutoFit/>
              </a:bodyPr>
              <a:lstStyle/>
              <a:p>
                <a:r>
                  <a:rPr lang="fr-FR" sz="1200" dirty="0"/>
                  <a:t>K</a:t>
                </a:r>
              </a:p>
            </p:txBody>
          </p:sp>
          <p:sp>
            <p:nvSpPr>
              <p:cNvPr id="200" name="ZoneTexte 199">
                <a:extLst>
                  <a:ext uri="{FF2B5EF4-FFF2-40B4-BE49-F238E27FC236}">
                    <a16:creationId xmlns:a16="http://schemas.microsoft.com/office/drawing/2014/main" id="{E51CD17F-638B-4662-87B2-D7B3E4606803}"/>
                  </a:ext>
                </a:extLst>
              </p:cNvPr>
              <p:cNvSpPr txBox="1"/>
              <p:nvPr/>
            </p:nvSpPr>
            <p:spPr>
              <a:xfrm>
                <a:off x="4920437" y="4066572"/>
                <a:ext cx="112409" cy="184666"/>
              </a:xfrm>
              <a:prstGeom prst="rect">
                <a:avLst/>
              </a:prstGeom>
              <a:solidFill>
                <a:schemeClr val="bg1"/>
              </a:solidFill>
            </p:spPr>
            <p:txBody>
              <a:bodyPr wrap="square" lIns="0" tIns="0" rIns="0" bIns="0" rtlCol="0">
                <a:spAutoFit/>
              </a:bodyPr>
              <a:lstStyle/>
              <a:p>
                <a:r>
                  <a:rPr lang="fr-FR" sz="1200" dirty="0"/>
                  <a:t> L</a:t>
                </a:r>
              </a:p>
            </p:txBody>
          </p:sp>
          <p:sp>
            <p:nvSpPr>
              <p:cNvPr id="201" name="ZoneTexte 200">
                <a:extLst>
                  <a:ext uri="{FF2B5EF4-FFF2-40B4-BE49-F238E27FC236}">
                    <a16:creationId xmlns:a16="http://schemas.microsoft.com/office/drawing/2014/main" id="{14E132F1-0892-4BB4-A397-D6936271DCB4}"/>
                  </a:ext>
                </a:extLst>
              </p:cNvPr>
              <p:cNvSpPr txBox="1"/>
              <p:nvPr/>
            </p:nvSpPr>
            <p:spPr>
              <a:xfrm>
                <a:off x="4980503" y="4356905"/>
                <a:ext cx="112409" cy="184666"/>
              </a:xfrm>
              <a:prstGeom prst="rect">
                <a:avLst/>
              </a:prstGeom>
              <a:solidFill>
                <a:schemeClr val="bg1"/>
              </a:solidFill>
            </p:spPr>
            <p:txBody>
              <a:bodyPr wrap="square" lIns="0" tIns="0" rIns="0" bIns="0" rtlCol="0">
                <a:spAutoFit/>
              </a:bodyPr>
              <a:lstStyle/>
              <a:p>
                <a:r>
                  <a:rPr lang="fr-FR" sz="1200" dirty="0"/>
                  <a:t>M</a:t>
                </a:r>
              </a:p>
            </p:txBody>
          </p:sp>
          <p:sp>
            <p:nvSpPr>
              <p:cNvPr id="202" name="ZoneTexte 201">
                <a:extLst>
                  <a:ext uri="{FF2B5EF4-FFF2-40B4-BE49-F238E27FC236}">
                    <a16:creationId xmlns:a16="http://schemas.microsoft.com/office/drawing/2014/main" id="{D6363E61-8718-4845-BA0A-7DB80BA653C8}"/>
                  </a:ext>
                </a:extLst>
              </p:cNvPr>
              <p:cNvSpPr txBox="1"/>
              <p:nvPr/>
            </p:nvSpPr>
            <p:spPr>
              <a:xfrm>
                <a:off x="4921646" y="4633936"/>
                <a:ext cx="150938" cy="184666"/>
              </a:xfrm>
              <a:prstGeom prst="rect">
                <a:avLst/>
              </a:prstGeom>
              <a:solidFill>
                <a:schemeClr val="bg1"/>
              </a:solidFill>
            </p:spPr>
            <p:txBody>
              <a:bodyPr wrap="square" lIns="0" tIns="0" rIns="0" bIns="0" rtlCol="0">
                <a:spAutoFit/>
              </a:bodyPr>
              <a:lstStyle/>
              <a:p>
                <a:r>
                  <a:rPr lang="fr-FR" sz="1200" dirty="0"/>
                  <a:t> N</a:t>
                </a:r>
              </a:p>
            </p:txBody>
          </p:sp>
          <p:sp>
            <p:nvSpPr>
              <p:cNvPr id="203" name="ZoneTexte 202">
                <a:extLst>
                  <a:ext uri="{FF2B5EF4-FFF2-40B4-BE49-F238E27FC236}">
                    <a16:creationId xmlns:a16="http://schemas.microsoft.com/office/drawing/2014/main" id="{CBF409BD-FD64-4BB6-A9E7-94E0F5EDF6EB}"/>
                  </a:ext>
                </a:extLst>
              </p:cNvPr>
              <p:cNvSpPr txBox="1"/>
              <p:nvPr/>
            </p:nvSpPr>
            <p:spPr>
              <a:xfrm>
                <a:off x="4847399" y="4874016"/>
                <a:ext cx="112409" cy="184666"/>
              </a:xfrm>
              <a:prstGeom prst="rect">
                <a:avLst/>
              </a:prstGeom>
              <a:solidFill>
                <a:schemeClr val="bg1"/>
              </a:solidFill>
            </p:spPr>
            <p:txBody>
              <a:bodyPr wrap="square" lIns="0" tIns="0" rIns="0" bIns="0" rtlCol="0">
                <a:spAutoFit/>
              </a:bodyPr>
              <a:lstStyle/>
              <a:p>
                <a:r>
                  <a:rPr lang="fr-FR" sz="1200" dirty="0"/>
                  <a:t>O</a:t>
                </a:r>
              </a:p>
            </p:txBody>
          </p:sp>
          <p:sp>
            <p:nvSpPr>
              <p:cNvPr id="204" name="ZoneTexte 203">
                <a:extLst>
                  <a:ext uri="{FF2B5EF4-FFF2-40B4-BE49-F238E27FC236}">
                    <a16:creationId xmlns:a16="http://schemas.microsoft.com/office/drawing/2014/main" id="{9058C252-8C56-4BCE-A273-4A0C02BE64FB}"/>
                  </a:ext>
                </a:extLst>
              </p:cNvPr>
              <p:cNvSpPr txBox="1"/>
              <p:nvPr/>
            </p:nvSpPr>
            <p:spPr>
              <a:xfrm>
                <a:off x="3287089" y="3475461"/>
                <a:ext cx="112409" cy="184666"/>
              </a:xfrm>
              <a:prstGeom prst="rect">
                <a:avLst/>
              </a:prstGeom>
              <a:solidFill>
                <a:schemeClr val="bg1"/>
              </a:solidFill>
            </p:spPr>
            <p:txBody>
              <a:bodyPr wrap="square" lIns="0" tIns="0" rIns="0" bIns="0" rtlCol="0">
                <a:spAutoFit/>
              </a:bodyPr>
              <a:lstStyle/>
              <a:p>
                <a:r>
                  <a:rPr lang="fr-FR" sz="1200" dirty="0"/>
                  <a:t>D</a:t>
                </a:r>
              </a:p>
            </p:txBody>
          </p:sp>
          <p:sp>
            <p:nvSpPr>
              <p:cNvPr id="205" name="ZoneTexte 204">
                <a:extLst>
                  <a:ext uri="{FF2B5EF4-FFF2-40B4-BE49-F238E27FC236}">
                    <a16:creationId xmlns:a16="http://schemas.microsoft.com/office/drawing/2014/main" id="{A69FB58B-E702-4C24-A3FE-33891292DE07}"/>
                  </a:ext>
                </a:extLst>
              </p:cNvPr>
              <p:cNvSpPr txBox="1"/>
              <p:nvPr/>
            </p:nvSpPr>
            <p:spPr>
              <a:xfrm>
                <a:off x="3091704" y="3659123"/>
                <a:ext cx="112409" cy="184666"/>
              </a:xfrm>
              <a:prstGeom prst="rect">
                <a:avLst/>
              </a:prstGeom>
              <a:solidFill>
                <a:schemeClr val="bg1"/>
              </a:solidFill>
            </p:spPr>
            <p:txBody>
              <a:bodyPr wrap="square" lIns="0" tIns="0" rIns="0" bIns="0" rtlCol="0">
                <a:spAutoFit/>
              </a:bodyPr>
              <a:lstStyle/>
              <a:p>
                <a:r>
                  <a:rPr lang="fr-FR" sz="1200" dirty="0"/>
                  <a:t>C</a:t>
                </a:r>
              </a:p>
            </p:txBody>
          </p:sp>
          <p:sp>
            <p:nvSpPr>
              <p:cNvPr id="206" name="ZoneTexte 205">
                <a:extLst>
                  <a:ext uri="{FF2B5EF4-FFF2-40B4-BE49-F238E27FC236}">
                    <a16:creationId xmlns:a16="http://schemas.microsoft.com/office/drawing/2014/main" id="{346BAE2B-5F85-4A90-BCAE-F672396783A3}"/>
                  </a:ext>
                </a:extLst>
              </p:cNvPr>
              <p:cNvSpPr txBox="1"/>
              <p:nvPr/>
            </p:nvSpPr>
            <p:spPr>
              <a:xfrm>
                <a:off x="2951028" y="3862323"/>
                <a:ext cx="112409" cy="184666"/>
              </a:xfrm>
              <a:prstGeom prst="rect">
                <a:avLst/>
              </a:prstGeom>
              <a:solidFill>
                <a:schemeClr val="bg1"/>
              </a:solidFill>
            </p:spPr>
            <p:txBody>
              <a:bodyPr wrap="square" lIns="0" tIns="0" rIns="0" bIns="0" rtlCol="0">
                <a:spAutoFit/>
              </a:bodyPr>
              <a:lstStyle/>
              <a:p>
                <a:r>
                  <a:rPr lang="fr-FR" sz="1200" dirty="0"/>
                  <a:t>B</a:t>
                </a:r>
              </a:p>
            </p:txBody>
          </p:sp>
          <p:sp>
            <p:nvSpPr>
              <p:cNvPr id="207" name="ZoneTexte 206">
                <a:extLst>
                  <a:ext uri="{FF2B5EF4-FFF2-40B4-BE49-F238E27FC236}">
                    <a16:creationId xmlns:a16="http://schemas.microsoft.com/office/drawing/2014/main" id="{9918F1CE-8AC7-48E7-AC38-71F85DB20C3E}"/>
                  </a:ext>
                </a:extLst>
              </p:cNvPr>
              <p:cNvSpPr txBox="1"/>
              <p:nvPr/>
            </p:nvSpPr>
            <p:spPr>
              <a:xfrm>
                <a:off x="2840856" y="4128046"/>
                <a:ext cx="62523" cy="184666"/>
              </a:xfrm>
              <a:prstGeom prst="rect">
                <a:avLst/>
              </a:prstGeom>
              <a:solidFill>
                <a:schemeClr val="bg1"/>
              </a:solidFill>
            </p:spPr>
            <p:txBody>
              <a:bodyPr wrap="square" lIns="0" tIns="0" rIns="0" bIns="0" rtlCol="0">
                <a:spAutoFit/>
              </a:bodyPr>
              <a:lstStyle/>
              <a:p>
                <a:r>
                  <a:rPr lang="fr-FR" sz="1200" dirty="0"/>
                  <a:t>A</a:t>
                </a:r>
              </a:p>
            </p:txBody>
          </p:sp>
          <p:sp>
            <p:nvSpPr>
              <p:cNvPr id="208" name="ZoneTexte 207">
                <a:extLst>
                  <a:ext uri="{FF2B5EF4-FFF2-40B4-BE49-F238E27FC236}">
                    <a16:creationId xmlns:a16="http://schemas.microsoft.com/office/drawing/2014/main" id="{02D843AB-B8F9-4AA4-A374-617128E2AB35}"/>
                  </a:ext>
                </a:extLst>
              </p:cNvPr>
              <p:cNvSpPr txBox="1"/>
              <p:nvPr/>
            </p:nvSpPr>
            <p:spPr>
              <a:xfrm>
                <a:off x="4721212" y="5104970"/>
                <a:ext cx="112409" cy="184666"/>
              </a:xfrm>
              <a:prstGeom prst="rect">
                <a:avLst/>
              </a:prstGeom>
              <a:solidFill>
                <a:schemeClr val="bg1"/>
              </a:solidFill>
            </p:spPr>
            <p:txBody>
              <a:bodyPr wrap="square" lIns="0" tIns="0" rIns="0" bIns="0" rtlCol="0">
                <a:spAutoFit/>
              </a:bodyPr>
              <a:lstStyle/>
              <a:p>
                <a:r>
                  <a:rPr lang="fr-FR" sz="1200" dirty="0"/>
                  <a:t>P</a:t>
                </a:r>
              </a:p>
            </p:txBody>
          </p:sp>
          <p:sp>
            <p:nvSpPr>
              <p:cNvPr id="209" name="ZoneTexte 208">
                <a:extLst>
                  <a:ext uri="{FF2B5EF4-FFF2-40B4-BE49-F238E27FC236}">
                    <a16:creationId xmlns:a16="http://schemas.microsoft.com/office/drawing/2014/main" id="{A9A3599E-D50A-4650-A962-39007AE1CC08}"/>
                  </a:ext>
                </a:extLst>
              </p:cNvPr>
              <p:cNvSpPr txBox="1"/>
              <p:nvPr/>
            </p:nvSpPr>
            <p:spPr>
              <a:xfrm>
                <a:off x="4533643" y="5261277"/>
                <a:ext cx="112409" cy="184666"/>
              </a:xfrm>
              <a:prstGeom prst="rect">
                <a:avLst/>
              </a:prstGeom>
              <a:solidFill>
                <a:schemeClr val="bg1"/>
              </a:solidFill>
            </p:spPr>
            <p:txBody>
              <a:bodyPr wrap="square" lIns="0" tIns="0" rIns="0" bIns="0" rtlCol="0">
                <a:spAutoFit/>
              </a:bodyPr>
              <a:lstStyle/>
              <a:p>
                <a:r>
                  <a:rPr lang="fr-FR" sz="1200" dirty="0"/>
                  <a:t>Q</a:t>
                </a:r>
              </a:p>
            </p:txBody>
          </p:sp>
          <p:sp>
            <p:nvSpPr>
              <p:cNvPr id="210" name="ZoneTexte 209">
                <a:extLst>
                  <a:ext uri="{FF2B5EF4-FFF2-40B4-BE49-F238E27FC236}">
                    <a16:creationId xmlns:a16="http://schemas.microsoft.com/office/drawing/2014/main" id="{9C742B82-D86B-4F3E-B729-57A864468100}"/>
                  </a:ext>
                </a:extLst>
              </p:cNvPr>
              <p:cNvSpPr txBox="1"/>
              <p:nvPr/>
            </p:nvSpPr>
            <p:spPr>
              <a:xfrm>
                <a:off x="4318721" y="5390230"/>
                <a:ext cx="112409" cy="184666"/>
              </a:xfrm>
              <a:prstGeom prst="rect">
                <a:avLst/>
              </a:prstGeom>
              <a:solidFill>
                <a:schemeClr val="bg1"/>
              </a:solidFill>
            </p:spPr>
            <p:txBody>
              <a:bodyPr wrap="square" lIns="0" tIns="0" rIns="0" bIns="0" rtlCol="0">
                <a:spAutoFit/>
              </a:bodyPr>
              <a:lstStyle/>
              <a:p>
                <a:r>
                  <a:rPr lang="fr-FR" sz="1200" dirty="0"/>
                  <a:t>R</a:t>
                </a:r>
              </a:p>
            </p:txBody>
          </p:sp>
          <p:sp>
            <p:nvSpPr>
              <p:cNvPr id="211" name="ZoneTexte 210">
                <a:extLst>
                  <a:ext uri="{FF2B5EF4-FFF2-40B4-BE49-F238E27FC236}">
                    <a16:creationId xmlns:a16="http://schemas.microsoft.com/office/drawing/2014/main" id="{E9A6CCC9-3FDC-42B8-9748-8692186128BB}"/>
                  </a:ext>
                </a:extLst>
              </p:cNvPr>
              <p:cNvSpPr txBox="1"/>
              <p:nvPr/>
            </p:nvSpPr>
            <p:spPr>
              <a:xfrm>
                <a:off x="4052997" y="5468384"/>
                <a:ext cx="112409" cy="184666"/>
              </a:xfrm>
              <a:prstGeom prst="rect">
                <a:avLst/>
              </a:prstGeom>
              <a:solidFill>
                <a:schemeClr val="bg1"/>
              </a:solidFill>
            </p:spPr>
            <p:txBody>
              <a:bodyPr wrap="square" lIns="0" tIns="0" rIns="0" bIns="0" rtlCol="0">
                <a:spAutoFit/>
              </a:bodyPr>
              <a:lstStyle/>
              <a:p>
                <a:r>
                  <a:rPr lang="fr-FR" sz="1200" dirty="0"/>
                  <a:t>S</a:t>
                </a:r>
              </a:p>
            </p:txBody>
          </p:sp>
          <p:sp>
            <p:nvSpPr>
              <p:cNvPr id="212" name="ZoneTexte 211">
                <a:extLst>
                  <a:ext uri="{FF2B5EF4-FFF2-40B4-BE49-F238E27FC236}">
                    <a16:creationId xmlns:a16="http://schemas.microsoft.com/office/drawing/2014/main" id="{89D27561-169E-4CC3-8D7F-CD4CB27DE87F}"/>
                  </a:ext>
                </a:extLst>
              </p:cNvPr>
              <p:cNvSpPr txBox="1"/>
              <p:nvPr/>
            </p:nvSpPr>
            <p:spPr>
              <a:xfrm>
                <a:off x="3502013" y="5405862"/>
                <a:ext cx="112409" cy="184666"/>
              </a:xfrm>
              <a:prstGeom prst="rect">
                <a:avLst/>
              </a:prstGeom>
              <a:solidFill>
                <a:schemeClr val="bg1"/>
              </a:solidFill>
            </p:spPr>
            <p:txBody>
              <a:bodyPr wrap="square" lIns="0" tIns="0" rIns="0" bIns="0" rtlCol="0">
                <a:spAutoFit/>
              </a:bodyPr>
              <a:lstStyle/>
              <a:p>
                <a:r>
                  <a:rPr lang="fr-FR" sz="1200" dirty="0"/>
                  <a:t>U</a:t>
                </a:r>
              </a:p>
            </p:txBody>
          </p:sp>
          <p:sp>
            <p:nvSpPr>
              <p:cNvPr id="213" name="ZoneTexte 212">
                <a:extLst>
                  <a:ext uri="{FF2B5EF4-FFF2-40B4-BE49-F238E27FC236}">
                    <a16:creationId xmlns:a16="http://schemas.microsoft.com/office/drawing/2014/main" id="{676ED16A-6814-485D-84E5-5DF273EE6DAD}"/>
                  </a:ext>
                </a:extLst>
              </p:cNvPr>
              <p:cNvSpPr txBox="1"/>
              <p:nvPr/>
            </p:nvSpPr>
            <p:spPr>
              <a:xfrm>
                <a:off x="3259737" y="5257369"/>
                <a:ext cx="108660" cy="184666"/>
              </a:xfrm>
              <a:prstGeom prst="rect">
                <a:avLst/>
              </a:prstGeom>
              <a:solidFill>
                <a:schemeClr val="bg1"/>
              </a:solidFill>
            </p:spPr>
            <p:txBody>
              <a:bodyPr wrap="square" lIns="0" tIns="0" rIns="0" bIns="0" rtlCol="0">
                <a:spAutoFit/>
              </a:bodyPr>
              <a:lstStyle/>
              <a:p>
                <a:r>
                  <a:rPr lang="fr-FR" sz="1200" dirty="0"/>
                  <a:t>V</a:t>
                </a:r>
              </a:p>
            </p:txBody>
          </p:sp>
          <p:sp>
            <p:nvSpPr>
              <p:cNvPr id="214" name="ZoneTexte 213">
                <a:extLst>
                  <a:ext uri="{FF2B5EF4-FFF2-40B4-BE49-F238E27FC236}">
                    <a16:creationId xmlns:a16="http://schemas.microsoft.com/office/drawing/2014/main" id="{83B24395-8DC7-4033-84FF-1C95B73D937E}"/>
                  </a:ext>
                </a:extLst>
              </p:cNvPr>
              <p:cNvSpPr txBox="1"/>
              <p:nvPr/>
            </p:nvSpPr>
            <p:spPr>
              <a:xfrm>
                <a:off x="3064350" y="5120600"/>
                <a:ext cx="112409" cy="184666"/>
              </a:xfrm>
              <a:prstGeom prst="rect">
                <a:avLst/>
              </a:prstGeom>
              <a:solidFill>
                <a:schemeClr val="bg1"/>
              </a:solidFill>
            </p:spPr>
            <p:txBody>
              <a:bodyPr wrap="square" lIns="0" tIns="0" rIns="0" bIns="0" rtlCol="0">
                <a:spAutoFit/>
              </a:bodyPr>
              <a:lstStyle/>
              <a:p>
                <a:r>
                  <a:rPr lang="fr-FR" sz="1200" dirty="0"/>
                  <a:t>W</a:t>
                </a:r>
              </a:p>
            </p:txBody>
          </p:sp>
          <p:sp>
            <p:nvSpPr>
              <p:cNvPr id="215" name="ZoneTexte 214">
                <a:extLst>
                  <a:ext uri="{FF2B5EF4-FFF2-40B4-BE49-F238E27FC236}">
                    <a16:creationId xmlns:a16="http://schemas.microsoft.com/office/drawing/2014/main" id="{752B41FA-8693-4228-A56B-592CF2D9827E}"/>
                  </a:ext>
                </a:extLst>
              </p:cNvPr>
              <p:cNvSpPr txBox="1"/>
              <p:nvPr/>
            </p:nvSpPr>
            <p:spPr>
              <a:xfrm>
                <a:off x="2958843" y="4893954"/>
                <a:ext cx="112409" cy="184666"/>
              </a:xfrm>
              <a:prstGeom prst="rect">
                <a:avLst/>
              </a:prstGeom>
              <a:solidFill>
                <a:schemeClr val="bg1"/>
              </a:solidFill>
            </p:spPr>
            <p:txBody>
              <a:bodyPr wrap="square" lIns="0" tIns="0" rIns="0" bIns="0" rtlCol="0">
                <a:spAutoFit/>
              </a:bodyPr>
              <a:lstStyle/>
              <a:p>
                <a:r>
                  <a:rPr lang="fr-FR" sz="1200" dirty="0"/>
                  <a:t>X</a:t>
                </a:r>
              </a:p>
            </p:txBody>
          </p:sp>
          <p:sp>
            <p:nvSpPr>
              <p:cNvPr id="216" name="ZoneTexte 215">
                <a:extLst>
                  <a:ext uri="{FF2B5EF4-FFF2-40B4-BE49-F238E27FC236}">
                    <a16:creationId xmlns:a16="http://schemas.microsoft.com/office/drawing/2014/main" id="{0972BF28-7E48-47ED-8262-93AD9DEF05A2}"/>
                  </a:ext>
                </a:extLst>
              </p:cNvPr>
              <p:cNvSpPr txBox="1"/>
              <p:nvPr/>
            </p:nvSpPr>
            <p:spPr>
              <a:xfrm>
                <a:off x="2865059" y="4651677"/>
                <a:ext cx="112409" cy="184666"/>
              </a:xfrm>
              <a:prstGeom prst="rect">
                <a:avLst/>
              </a:prstGeom>
              <a:solidFill>
                <a:schemeClr val="bg1"/>
              </a:solidFill>
            </p:spPr>
            <p:txBody>
              <a:bodyPr wrap="square" lIns="0" tIns="0" rIns="0" bIns="0" rtlCol="0">
                <a:spAutoFit/>
              </a:bodyPr>
              <a:lstStyle/>
              <a:p>
                <a:r>
                  <a:rPr lang="fr-FR" sz="1200" dirty="0"/>
                  <a:t>Y</a:t>
                </a:r>
              </a:p>
            </p:txBody>
          </p:sp>
          <p:sp>
            <p:nvSpPr>
              <p:cNvPr id="217" name="ZoneTexte 216">
                <a:extLst>
                  <a:ext uri="{FF2B5EF4-FFF2-40B4-BE49-F238E27FC236}">
                    <a16:creationId xmlns:a16="http://schemas.microsoft.com/office/drawing/2014/main" id="{182ACF85-D901-489B-8A62-00084CF1B9C6}"/>
                  </a:ext>
                </a:extLst>
              </p:cNvPr>
              <p:cNvSpPr txBox="1"/>
              <p:nvPr/>
            </p:nvSpPr>
            <p:spPr>
              <a:xfrm>
                <a:off x="3763828" y="5460569"/>
                <a:ext cx="112409" cy="184666"/>
              </a:xfrm>
              <a:prstGeom prst="rect">
                <a:avLst/>
              </a:prstGeom>
              <a:solidFill>
                <a:schemeClr val="bg1"/>
              </a:solidFill>
            </p:spPr>
            <p:txBody>
              <a:bodyPr wrap="square" lIns="0" tIns="0" rIns="0" bIns="0" rtlCol="0">
                <a:spAutoFit/>
              </a:bodyPr>
              <a:lstStyle/>
              <a:p>
                <a:r>
                  <a:rPr lang="fr-FR" sz="1200" dirty="0"/>
                  <a:t>T</a:t>
                </a:r>
              </a:p>
            </p:txBody>
          </p:sp>
          <p:sp>
            <p:nvSpPr>
              <p:cNvPr id="218" name="ZoneTexte 217">
                <a:extLst>
                  <a:ext uri="{FF2B5EF4-FFF2-40B4-BE49-F238E27FC236}">
                    <a16:creationId xmlns:a16="http://schemas.microsoft.com/office/drawing/2014/main" id="{4179EDE0-1DF4-426F-81C3-AEFF7101B547}"/>
                  </a:ext>
                </a:extLst>
              </p:cNvPr>
              <p:cNvSpPr txBox="1"/>
              <p:nvPr/>
            </p:nvSpPr>
            <p:spPr>
              <a:xfrm>
                <a:off x="2833797" y="4393769"/>
                <a:ext cx="112409" cy="184666"/>
              </a:xfrm>
              <a:prstGeom prst="rect">
                <a:avLst/>
              </a:prstGeom>
              <a:solidFill>
                <a:schemeClr val="bg1"/>
              </a:solidFill>
            </p:spPr>
            <p:txBody>
              <a:bodyPr wrap="square" lIns="0" tIns="0" rIns="0" bIns="0" rtlCol="0">
                <a:spAutoFit/>
              </a:bodyPr>
              <a:lstStyle/>
              <a:p>
                <a:r>
                  <a:rPr lang="fr-FR" sz="1200" dirty="0"/>
                  <a:t>Z</a:t>
                </a:r>
              </a:p>
            </p:txBody>
          </p:sp>
          <p:sp>
            <p:nvSpPr>
              <p:cNvPr id="219" name="Rectangle 218">
                <a:extLst>
                  <a:ext uri="{FF2B5EF4-FFF2-40B4-BE49-F238E27FC236}">
                    <a16:creationId xmlns:a16="http://schemas.microsoft.com/office/drawing/2014/main" id="{00C53F47-93C0-484B-AFA1-D32AEB451237}"/>
                  </a:ext>
                </a:extLst>
              </p:cNvPr>
              <p:cNvSpPr/>
              <p:nvPr/>
            </p:nvSpPr>
            <p:spPr>
              <a:xfrm>
                <a:off x="4909781" y="4389803"/>
                <a:ext cx="6141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25" name="Connecteur droit 224">
              <a:extLst>
                <a:ext uri="{FF2B5EF4-FFF2-40B4-BE49-F238E27FC236}">
                  <a16:creationId xmlns:a16="http://schemas.microsoft.com/office/drawing/2014/main" id="{5FB32720-CDC1-49CE-B5BD-F83F313EF6AE}"/>
                </a:ext>
              </a:extLst>
            </p:cNvPr>
            <p:cNvCxnSpPr>
              <a:cxnSpLocks/>
            </p:cNvCxnSpPr>
            <p:nvPr/>
          </p:nvCxnSpPr>
          <p:spPr>
            <a:xfrm flipH="1" flipV="1">
              <a:off x="6032078" y="3866475"/>
              <a:ext cx="178596" cy="15121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6" name="ZoneTexte 225">
              <a:extLst>
                <a:ext uri="{FF2B5EF4-FFF2-40B4-BE49-F238E27FC236}">
                  <a16:creationId xmlns:a16="http://schemas.microsoft.com/office/drawing/2014/main" id="{62D7D967-8176-42F7-A5A1-9E54E0BE4677}"/>
                </a:ext>
              </a:extLst>
            </p:cNvPr>
            <p:cNvSpPr txBox="1"/>
            <p:nvPr/>
          </p:nvSpPr>
          <p:spPr>
            <a:xfrm>
              <a:off x="5871344" y="3633111"/>
              <a:ext cx="196050" cy="276999"/>
            </a:xfrm>
            <a:prstGeom prst="rect">
              <a:avLst/>
            </a:prstGeom>
            <a:noFill/>
          </p:spPr>
          <p:txBody>
            <a:bodyPr wrap="square" rtlCol="0">
              <a:spAutoFit/>
            </a:bodyPr>
            <a:lstStyle/>
            <a:p>
              <a:r>
                <a:rPr lang="fr-FR" sz="1200" dirty="0">
                  <a:solidFill>
                    <a:srgbClr val="FF0000"/>
                  </a:solidFill>
                </a:rPr>
                <a:t>R</a:t>
              </a:r>
            </a:p>
          </p:txBody>
        </p:sp>
        <p:cxnSp>
          <p:nvCxnSpPr>
            <p:cNvPr id="9232" name="Connecteur droit 9231">
              <a:extLst>
                <a:ext uri="{FF2B5EF4-FFF2-40B4-BE49-F238E27FC236}">
                  <a16:creationId xmlns:a16="http://schemas.microsoft.com/office/drawing/2014/main" id="{82BE0D6B-3A07-470A-AA8C-9C090E5CF083}"/>
                </a:ext>
              </a:extLst>
            </p:cNvPr>
            <p:cNvCxnSpPr>
              <a:cxnSpLocks/>
            </p:cNvCxnSpPr>
            <p:nvPr/>
          </p:nvCxnSpPr>
          <p:spPr>
            <a:xfrm flipH="1" flipV="1">
              <a:off x="6030040" y="3862440"/>
              <a:ext cx="864796" cy="1255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0" name="ZoneTexte 229">
              <a:extLst>
                <a:ext uri="{FF2B5EF4-FFF2-40B4-BE49-F238E27FC236}">
                  <a16:creationId xmlns:a16="http://schemas.microsoft.com/office/drawing/2014/main" id="{92FF3DBA-8721-47DD-BF34-DAD30D5EE70C}"/>
                </a:ext>
              </a:extLst>
            </p:cNvPr>
            <p:cNvSpPr txBox="1"/>
            <p:nvPr/>
          </p:nvSpPr>
          <p:spPr>
            <a:xfrm>
              <a:off x="6834136" y="5050937"/>
              <a:ext cx="196050" cy="276999"/>
            </a:xfrm>
            <a:prstGeom prst="rect">
              <a:avLst/>
            </a:prstGeom>
            <a:noFill/>
          </p:spPr>
          <p:txBody>
            <a:bodyPr wrap="square" rtlCol="0">
              <a:spAutoFit/>
            </a:bodyPr>
            <a:lstStyle/>
            <a:p>
              <a:r>
                <a:rPr lang="fr-FR" sz="1200" dirty="0">
                  <a:solidFill>
                    <a:srgbClr val="FF0000"/>
                  </a:solidFill>
                </a:rPr>
                <a:t>S</a:t>
              </a:r>
            </a:p>
          </p:txBody>
        </p:sp>
        <p:cxnSp>
          <p:nvCxnSpPr>
            <p:cNvPr id="235" name="Connecteur droit 234">
              <a:extLst>
                <a:ext uri="{FF2B5EF4-FFF2-40B4-BE49-F238E27FC236}">
                  <a16:creationId xmlns:a16="http://schemas.microsoft.com/office/drawing/2014/main" id="{0EFF4982-79C7-4812-A1EB-F7B6F134232D}"/>
                </a:ext>
              </a:extLst>
            </p:cNvPr>
            <p:cNvCxnSpPr>
              <a:cxnSpLocks/>
            </p:cNvCxnSpPr>
            <p:nvPr/>
          </p:nvCxnSpPr>
          <p:spPr>
            <a:xfrm flipH="1" flipV="1">
              <a:off x="5542343" y="4421484"/>
              <a:ext cx="1364295" cy="700129"/>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240" name="Groupe 239">
            <a:extLst>
              <a:ext uri="{FF2B5EF4-FFF2-40B4-BE49-F238E27FC236}">
                <a16:creationId xmlns:a16="http://schemas.microsoft.com/office/drawing/2014/main" id="{FBD674E1-ED78-4ED4-B61D-5BA332250DAA}"/>
              </a:ext>
            </a:extLst>
          </p:cNvPr>
          <p:cNvGrpSpPr/>
          <p:nvPr/>
        </p:nvGrpSpPr>
        <p:grpSpPr>
          <a:xfrm>
            <a:off x="432970" y="1656062"/>
            <a:ext cx="2700000" cy="1800000"/>
            <a:chOff x="2745492" y="2343642"/>
            <a:chExt cx="2700000" cy="1800000"/>
          </a:xfrm>
        </p:grpSpPr>
        <p:grpSp>
          <p:nvGrpSpPr>
            <p:cNvPr id="241" name="Groupe 240">
              <a:extLst>
                <a:ext uri="{FF2B5EF4-FFF2-40B4-BE49-F238E27FC236}">
                  <a16:creationId xmlns:a16="http://schemas.microsoft.com/office/drawing/2014/main" id="{5C3E3D63-04D6-41EA-895F-BA4DEAE8A662}"/>
                </a:ext>
              </a:extLst>
            </p:cNvPr>
            <p:cNvGrpSpPr/>
            <p:nvPr/>
          </p:nvGrpSpPr>
          <p:grpSpPr>
            <a:xfrm>
              <a:off x="2745492" y="2343642"/>
              <a:ext cx="2700000" cy="1800000"/>
              <a:chOff x="786063" y="5630779"/>
              <a:chExt cx="2700000" cy="1800000"/>
            </a:xfrm>
          </p:grpSpPr>
          <p:sp>
            <p:nvSpPr>
              <p:cNvPr id="243" name="ZoneTexte 242">
                <a:extLst>
                  <a:ext uri="{FF2B5EF4-FFF2-40B4-BE49-F238E27FC236}">
                    <a16:creationId xmlns:a16="http://schemas.microsoft.com/office/drawing/2014/main" id="{83A52850-AC07-4D07-96AE-2350252FC07C}"/>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4</a:t>
                </a:r>
              </a:p>
            </p:txBody>
          </p:sp>
          <p:sp>
            <p:nvSpPr>
              <p:cNvPr id="244" name="Rectangle 243">
                <a:extLst>
                  <a:ext uri="{FF2B5EF4-FFF2-40B4-BE49-F238E27FC236}">
                    <a16:creationId xmlns:a16="http://schemas.microsoft.com/office/drawing/2014/main" id="{F1077C17-93E1-46FF-AB60-7E19790E5D58}"/>
                  </a:ext>
                </a:extLst>
              </p:cNvPr>
              <p:cNvSpPr/>
              <p:nvPr/>
            </p:nvSpPr>
            <p:spPr>
              <a:xfrm>
                <a:off x="786063" y="5630779"/>
                <a:ext cx="2700000"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2" name="ZoneTexte 241">
              <a:extLst>
                <a:ext uri="{FF2B5EF4-FFF2-40B4-BE49-F238E27FC236}">
                  <a16:creationId xmlns:a16="http://schemas.microsoft.com/office/drawing/2014/main" id="{38D0E4C0-588A-4AF6-8728-D817AD8E4A18}"/>
                </a:ext>
              </a:extLst>
            </p:cNvPr>
            <p:cNvSpPr txBox="1"/>
            <p:nvPr/>
          </p:nvSpPr>
          <p:spPr>
            <a:xfrm>
              <a:off x="2766497" y="3891551"/>
              <a:ext cx="2178005" cy="215444"/>
            </a:xfrm>
            <a:prstGeom prst="rect">
              <a:avLst/>
            </a:prstGeom>
            <a:noFill/>
          </p:spPr>
          <p:txBody>
            <a:bodyPr wrap="square" rtlCol="0">
              <a:spAutoFit/>
            </a:bodyPr>
            <a:lstStyle/>
            <a:p>
              <a:r>
                <a:rPr lang="fr-FR" sz="800" i="1" dirty="0">
                  <a:solidFill>
                    <a:srgbClr val="FF0000"/>
                  </a:solidFill>
                </a:rPr>
                <a:t>Photo de la salle pi du Palais de la découverte</a:t>
              </a:r>
            </a:p>
          </p:txBody>
        </p:sp>
      </p:grpSp>
      <p:pic>
        <p:nvPicPr>
          <p:cNvPr id="128" name="Picture 6" descr="RÃ©sultat de recherche d'images pour &quot;pi&quot;">
            <a:extLst>
              <a:ext uri="{FF2B5EF4-FFF2-40B4-BE49-F238E27FC236}">
                <a16:creationId xmlns:a16="http://schemas.microsoft.com/office/drawing/2014/main" id="{0B5445F1-6EF5-4D4A-AB37-CFD0C1D24FBD}"/>
              </a:ext>
            </a:extLst>
          </p:cNvPr>
          <p:cNvPicPr>
            <a:picLocks noChangeAspect="1" noChangeArrowheads="1"/>
          </p:cNvPicPr>
          <p:nvPr/>
        </p:nvPicPr>
        <p:blipFill>
          <a:blip r:embed="rId4" cstate="print"/>
          <a:srcRect/>
          <a:stretch>
            <a:fillRect/>
          </a:stretch>
        </p:blipFill>
        <p:spPr bwMode="auto">
          <a:xfrm>
            <a:off x="89152" y="123890"/>
            <a:ext cx="1314252" cy="1314252"/>
          </a:xfrm>
          <a:prstGeom prst="rect">
            <a:avLst/>
          </a:prstGeom>
          <a:noFill/>
        </p:spPr>
      </p:pic>
      <p:sp>
        <p:nvSpPr>
          <p:cNvPr id="130" name="ZoneTexte 129">
            <a:extLst>
              <a:ext uri="{FF2B5EF4-FFF2-40B4-BE49-F238E27FC236}">
                <a16:creationId xmlns:a16="http://schemas.microsoft.com/office/drawing/2014/main" id="{7DA3D083-A563-4FB5-88CE-3BCE5FF8B8D4}"/>
              </a:ext>
            </a:extLst>
          </p:cNvPr>
          <p:cNvSpPr txBox="1"/>
          <p:nvPr/>
        </p:nvSpPr>
        <p:spPr>
          <a:xfrm>
            <a:off x="367706" y="3689891"/>
            <a:ext cx="6871454" cy="1169551"/>
          </a:xfrm>
          <a:prstGeom prst="rect">
            <a:avLst/>
          </a:prstGeom>
          <a:noFill/>
        </p:spPr>
        <p:txBody>
          <a:bodyPr wrap="square" rtlCol="0">
            <a:spAutoFit/>
          </a:bodyPr>
          <a:lstStyle/>
          <a:p>
            <a:endParaRPr lang="fr-FR" sz="600" dirty="0"/>
          </a:p>
          <a:p>
            <a:pPr algn="just"/>
            <a:r>
              <a:rPr lang="fr-FR" sz="1600" dirty="0"/>
              <a:t>Malheureusement, en 1945, un autre mathématicien anglais </a:t>
            </a:r>
            <a:r>
              <a:rPr lang="fr-FR" sz="1600" b="1" i="1" dirty="0"/>
              <a:t>Daniel Ferguson </a:t>
            </a:r>
            <a:r>
              <a:rPr lang="fr-FR" sz="1600" dirty="0"/>
              <a:t>découvrit une erreur de calcul de </a:t>
            </a:r>
            <a:r>
              <a:rPr lang="fr-FR" sz="1600" dirty="0" err="1"/>
              <a:t>Shanks</a:t>
            </a:r>
            <a:r>
              <a:rPr lang="fr-FR" sz="1600" dirty="0"/>
              <a:t> : seuls les 527 premiers chiffres étaient corrects. Le musée a corrigé cette erreur en 1950, donc, contrairement à la rumeur, aujourd'hui, il n'y a plus d'erreur dans les décimales affichées.</a:t>
            </a:r>
          </a:p>
        </p:txBody>
      </p:sp>
      <p:sp>
        <p:nvSpPr>
          <p:cNvPr id="131" name="ZoneTexte 130">
            <a:extLst>
              <a:ext uri="{FF2B5EF4-FFF2-40B4-BE49-F238E27FC236}">
                <a16:creationId xmlns:a16="http://schemas.microsoft.com/office/drawing/2014/main" id="{8B1A6DD9-F907-439E-A7D5-9356B3A372D0}"/>
              </a:ext>
            </a:extLst>
          </p:cNvPr>
          <p:cNvSpPr txBox="1"/>
          <p:nvPr/>
        </p:nvSpPr>
        <p:spPr>
          <a:xfrm>
            <a:off x="395415" y="7479109"/>
            <a:ext cx="6871454" cy="3231654"/>
          </a:xfrm>
          <a:prstGeom prst="rect">
            <a:avLst/>
          </a:prstGeom>
          <a:noFill/>
        </p:spPr>
        <p:txBody>
          <a:bodyPr wrap="square" rtlCol="0">
            <a:spAutoFit/>
          </a:bodyPr>
          <a:lstStyle/>
          <a:p>
            <a:pPr algn="just"/>
            <a:r>
              <a:rPr lang="fr-FR" sz="1600" dirty="0"/>
              <a:t>Sur les tables de la salle Pi, un des visiteurs a laissé les schémas ci-dessus. Sauriez-vous les utiliser pour dire par quels procédés ces deux mathématiciens ont pu calculer les décimales de pi ?</a:t>
            </a:r>
          </a:p>
          <a:p>
            <a:pPr marL="1701800" algn="ctr"/>
            <a:r>
              <a:rPr lang="fr-FR" sz="1600" dirty="0" err="1"/>
              <a:t>Shanks</a:t>
            </a:r>
            <a:r>
              <a:rPr lang="fr-FR" sz="1600" dirty="0"/>
              <a:t> : </a:t>
            </a:r>
          </a:p>
          <a:p>
            <a:pPr marL="1701800" algn="ctr"/>
            <a:r>
              <a:rPr lang="fr-FR" sz="3000" dirty="0">
                <a:solidFill>
                  <a:srgbClr val="FF0000"/>
                </a:solidFill>
              </a:rPr>
              <a:t>FTUFJU</a:t>
            </a:r>
            <a:r>
              <a:rPr lang="fr-FR" sz="3000" dirty="0"/>
              <a:t> </a:t>
            </a:r>
            <a:r>
              <a:rPr lang="fr-FR" sz="3000" dirty="0">
                <a:solidFill>
                  <a:srgbClr val="FF0000"/>
                </a:solidFill>
              </a:rPr>
              <a:t>T</a:t>
            </a:r>
            <a:r>
              <a:rPr lang="fr-FR" sz="3000" dirty="0"/>
              <a:t> </a:t>
            </a:r>
            <a:r>
              <a:rPr lang="fr-FR" sz="3000" dirty="0">
                <a:solidFill>
                  <a:srgbClr val="FF0000"/>
                </a:solidFill>
              </a:rPr>
              <a:t>UT</a:t>
            </a:r>
            <a:r>
              <a:rPr lang="fr-FR" sz="3000" dirty="0"/>
              <a:t> </a:t>
            </a:r>
            <a:r>
              <a:rPr lang="fr-FR" sz="3000" dirty="0">
                <a:solidFill>
                  <a:srgbClr val="FF0000"/>
                </a:solidFill>
              </a:rPr>
              <a:t>NTPG</a:t>
            </a:r>
          </a:p>
          <a:p>
            <a:pPr marL="1701800" algn="ctr"/>
            <a:r>
              <a:rPr lang="fr-FR" sz="3000" dirty="0">
                <a:solidFill>
                  <a:srgbClr val="00B050"/>
                </a:solidFill>
              </a:rPr>
              <a:t>CALCUL A LA MAIN</a:t>
            </a:r>
          </a:p>
          <a:p>
            <a:pPr marL="1701800" algn="ctr"/>
            <a:endParaRPr lang="fr-FR" sz="400" dirty="0"/>
          </a:p>
          <a:p>
            <a:pPr marL="1701800" algn="ctr"/>
            <a:r>
              <a:rPr lang="fr-FR" sz="1600" dirty="0"/>
              <a:t>Ferguson : </a:t>
            </a:r>
          </a:p>
          <a:p>
            <a:pPr marL="1701800" algn="ctr"/>
            <a:r>
              <a:rPr lang="fr-FR" sz="3000" dirty="0"/>
              <a:t>  </a:t>
            </a:r>
            <a:r>
              <a:rPr lang="fr-FR" sz="3000" dirty="0">
                <a:solidFill>
                  <a:srgbClr val="FF0000"/>
                </a:solidFill>
              </a:rPr>
              <a:t>TCRF </a:t>
            </a:r>
            <a:r>
              <a:rPr lang="fr-FR" sz="3000" dirty="0"/>
              <a:t> </a:t>
            </a:r>
            <a:r>
              <a:rPr lang="fr-FR" sz="3000" dirty="0">
                <a:solidFill>
                  <a:srgbClr val="FF0000"/>
                </a:solidFill>
              </a:rPr>
              <a:t>JG</a:t>
            </a:r>
            <a:r>
              <a:rPr lang="fr-FR" sz="3000" dirty="0"/>
              <a:t>  </a:t>
            </a:r>
            <a:r>
              <a:rPr lang="fr-FR" sz="3000" dirty="0">
                <a:solidFill>
                  <a:srgbClr val="FF0000"/>
                </a:solidFill>
              </a:rPr>
              <a:t>ZEYPGTQRJE</a:t>
            </a:r>
            <a:r>
              <a:rPr lang="fr-FR" sz="3000" dirty="0"/>
              <a:t> </a:t>
            </a:r>
          </a:p>
          <a:p>
            <a:pPr marL="1701800" algn="ctr"/>
            <a:r>
              <a:rPr lang="fr-FR" sz="3000" dirty="0"/>
              <a:t> </a:t>
            </a:r>
            <a:r>
              <a:rPr lang="fr-FR" sz="3000" dirty="0">
                <a:solidFill>
                  <a:srgbClr val="00B050"/>
                </a:solidFill>
              </a:rPr>
              <a:t>AVEC UN ORDINATEUR</a:t>
            </a:r>
          </a:p>
        </p:txBody>
      </p:sp>
      <p:pic>
        <p:nvPicPr>
          <p:cNvPr id="1026" name="Picture 2" descr="RÃ©sultat de recherche d'images pour &quot;CÃ©sar&quot;">
            <a:extLst>
              <a:ext uri="{FF2B5EF4-FFF2-40B4-BE49-F238E27FC236}">
                <a16:creationId xmlns:a16="http://schemas.microsoft.com/office/drawing/2014/main" id="{8F5E6F88-2763-40C9-96E3-59A501542ED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028" y="9038976"/>
            <a:ext cx="1213266" cy="1430130"/>
          </a:xfrm>
          <a:prstGeom prst="rect">
            <a:avLst/>
          </a:prstGeom>
          <a:noFill/>
          <a:extLst>
            <a:ext uri="{909E8E84-426E-40DD-AFC4-6F175D3DCCD1}">
              <a14:hiddenFill xmlns:a14="http://schemas.microsoft.com/office/drawing/2010/main">
                <a:solidFill>
                  <a:srgbClr val="FFFFFF"/>
                </a:solidFill>
              </a14:hiddenFill>
            </a:ext>
          </a:extLst>
        </p:spPr>
      </p:pic>
      <p:sp>
        <p:nvSpPr>
          <p:cNvPr id="2" name="Bulle narrative : ronde 1">
            <a:extLst>
              <a:ext uri="{FF2B5EF4-FFF2-40B4-BE49-F238E27FC236}">
                <a16:creationId xmlns:a16="http://schemas.microsoft.com/office/drawing/2014/main" id="{7A2B6495-8DB6-4B82-9728-E83FA8245BBE}"/>
              </a:ext>
            </a:extLst>
          </p:cNvPr>
          <p:cNvSpPr/>
          <p:nvPr/>
        </p:nvSpPr>
        <p:spPr>
          <a:xfrm>
            <a:off x="1359571" y="8315058"/>
            <a:ext cx="1665641" cy="837487"/>
          </a:xfrm>
          <a:prstGeom prst="wedgeEllipseCallout">
            <a:avLst>
              <a:gd name="adj1" fmla="val -55686"/>
              <a:gd name="adj2" fmla="val 50735"/>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E81CE51-5F9A-4EC7-BF95-1F82B1ACAD47}"/>
              </a:ext>
            </a:extLst>
          </p:cNvPr>
          <p:cNvSpPr txBox="1"/>
          <p:nvPr/>
        </p:nvSpPr>
        <p:spPr>
          <a:xfrm>
            <a:off x="1384419" y="8399069"/>
            <a:ext cx="1632247" cy="707886"/>
          </a:xfrm>
          <a:prstGeom prst="rect">
            <a:avLst/>
          </a:prstGeom>
          <a:noFill/>
        </p:spPr>
        <p:txBody>
          <a:bodyPr wrap="square" rtlCol="0">
            <a:spAutoFit/>
          </a:bodyPr>
          <a:lstStyle/>
          <a:p>
            <a:pPr algn="ctr"/>
            <a:r>
              <a:rPr lang="fr-FR" sz="1000" dirty="0"/>
              <a:t>Ce code porte mon nom. </a:t>
            </a:r>
          </a:p>
          <a:p>
            <a:pPr algn="ctr"/>
            <a:r>
              <a:rPr lang="fr-FR" sz="1000" dirty="0"/>
              <a:t>Si ça coince, vous pouvez compter sur les coups de pouce de l’Histoire !</a:t>
            </a:r>
          </a:p>
        </p:txBody>
      </p:sp>
      <p:cxnSp>
        <p:nvCxnSpPr>
          <p:cNvPr id="8" name="Connecteur droit 7">
            <a:extLst>
              <a:ext uri="{FF2B5EF4-FFF2-40B4-BE49-F238E27FC236}">
                <a16:creationId xmlns:a16="http://schemas.microsoft.com/office/drawing/2014/main" id="{5F69663D-DB44-46D8-9EEC-55940654EFDE}"/>
              </a:ext>
            </a:extLst>
          </p:cNvPr>
          <p:cNvCxnSpPr>
            <a:cxnSpLocks/>
          </p:cNvCxnSpPr>
          <p:nvPr/>
        </p:nvCxnSpPr>
        <p:spPr>
          <a:xfrm>
            <a:off x="5464542" y="6036497"/>
            <a:ext cx="1530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E87E2C3-B7F2-4456-BED4-E66C7032278B}"/>
              </a:ext>
            </a:extLst>
          </p:cNvPr>
          <p:cNvCxnSpPr/>
          <p:nvPr/>
        </p:nvCxnSpPr>
        <p:spPr>
          <a:xfrm flipV="1">
            <a:off x="5643050" y="6032854"/>
            <a:ext cx="1358850" cy="7176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2D3A0D3-9743-4DA6-A302-23C3CFBFC8E8}"/>
              </a:ext>
            </a:extLst>
          </p:cNvPr>
          <p:cNvCxnSpPr/>
          <p:nvPr/>
        </p:nvCxnSpPr>
        <p:spPr>
          <a:xfrm flipH="1">
            <a:off x="5639407" y="5493686"/>
            <a:ext cx="874327" cy="12677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D65757CC-BC10-45D0-BEB4-ABE13B59B295}"/>
              </a:ext>
            </a:extLst>
          </p:cNvPr>
          <p:cNvCxnSpPr/>
          <p:nvPr/>
        </p:nvCxnSpPr>
        <p:spPr>
          <a:xfrm flipV="1">
            <a:off x="6324296" y="5493686"/>
            <a:ext cx="193081" cy="15082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F6AAF34B-FF20-4F14-AB6C-AE2A48A94E90}"/>
              </a:ext>
            </a:extLst>
          </p:cNvPr>
          <p:cNvCxnSpPr/>
          <p:nvPr/>
        </p:nvCxnSpPr>
        <p:spPr>
          <a:xfrm>
            <a:off x="5785128" y="5581119"/>
            <a:ext cx="546454" cy="14244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0900967-0BFA-4A77-9739-9C0903ACAD4D}"/>
              </a:ext>
            </a:extLst>
          </p:cNvPr>
          <p:cNvCxnSpPr/>
          <p:nvPr/>
        </p:nvCxnSpPr>
        <p:spPr>
          <a:xfrm flipH="1" flipV="1">
            <a:off x="5792414" y="5584762"/>
            <a:ext cx="1132982" cy="10054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ZoneTexte 179">
            <a:extLst>
              <a:ext uri="{FF2B5EF4-FFF2-40B4-BE49-F238E27FC236}">
                <a16:creationId xmlns:a16="http://schemas.microsoft.com/office/drawing/2014/main" id="{ED76A1D2-A6AA-473A-818A-6812B915887A}"/>
              </a:ext>
            </a:extLst>
          </p:cNvPr>
          <p:cNvSpPr txBox="1"/>
          <p:nvPr/>
        </p:nvSpPr>
        <p:spPr>
          <a:xfrm>
            <a:off x="5251158" y="5863877"/>
            <a:ext cx="196050" cy="276999"/>
          </a:xfrm>
          <a:prstGeom prst="rect">
            <a:avLst/>
          </a:prstGeom>
          <a:noFill/>
        </p:spPr>
        <p:txBody>
          <a:bodyPr wrap="square" rtlCol="0">
            <a:spAutoFit/>
          </a:bodyPr>
          <a:lstStyle/>
          <a:p>
            <a:r>
              <a:rPr lang="fr-FR" sz="1200" dirty="0">
                <a:solidFill>
                  <a:srgbClr val="FF0000"/>
                </a:solidFill>
              </a:rPr>
              <a:t>T</a:t>
            </a:r>
          </a:p>
        </p:txBody>
      </p:sp>
      <p:sp>
        <p:nvSpPr>
          <p:cNvPr id="181" name="ZoneTexte 180">
            <a:extLst>
              <a:ext uri="{FF2B5EF4-FFF2-40B4-BE49-F238E27FC236}">
                <a16:creationId xmlns:a16="http://schemas.microsoft.com/office/drawing/2014/main" id="{256B9E8F-D07C-427D-B7A9-B497831CB09B}"/>
              </a:ext>
            </a:extLst>
          </p:cNvPr>
          <p:cNvSpPr txBox="1"/>
          <p:nvPr/>
        </p:nvSpPr>
        <p:spPr>
          <a:xfrm>
            <a:off x="6930594" y="5882092"/>
            <a:ext cx="196050" cy="276999"/>
          </a:xfrm>
          <a:prstGeom prst="rect">
            <a:avLst/>
          </a:prstGeom>
          <a:noFill/>
        </p:spPr>
        <p:txBody>
          <a:bodyPr wrap="square" rtlCol="0">
            <a:spAutoFit/>
          </a:bodyPr>
          <a:lstStyle/>
          <a:p>
            <a:r>
              <a:rPr lang="fr-FR" sz="1200" dirty="0">
                <a:solidFill>
                  <a:srgbClr val="FF0000"/>
                </a:solidFill>
              </a:rPr>
              <a:t>U</a:t>
            </a:r>
          </a:p>
        </p:txBody>
      </p:sp>
      <p:sp>
        <p:nvSpPr>
          <p:cNvPr id="182" name="ZoneTexte 181">
            <a:extLst>
              <a:ext uri="{FF2B5EF4-FFF2-40B4-BE49-F238E27FC236}">
                <a16:creationId xmlns:a16="http://schemas.microsoft.com/office/drawing/2014/main" id="{D91767C7-65FB-4955-A79F-619AAB7BFD07}"/>
              </a:ext>
            </a:extLst>
          </p:cNvPr>
          <p:cNvSpPr txBox="1"/>
          <p:nvPr/>
        </p:nvSpPr>
        <p:spPr>
          <a:xfrm>
            <a:off x="5440595" y="6661700"/>
            <a:ext cx="196050" cy="276999"/>
          </a:xfrm>
          <a:prstGeom prst="rect">
            <a:avLst/>
          </a:prstGeom>
          <a:noFill/>
        </p:spPr>
        <p:txBody>
          <a:bodyPr wrap="square" rtlCol="0">
            <a:spAutoFit/>
          </a:bodyPr>
          <a:lstStyle/>
          <a:p>
            <a:r>
              <a:rPr lang="fr-FR" sz="1200" dirty="0">
                <a:solidFill>
                  <a:srgbClr val="FF0000"/>
                </a:solidFill>
              </a:rPr>
              <a:t>V</a:t>
            </a:r>
          </a:p>
        </p:txBody>
      </p:sp>
      <p:sp>
        <p:nvSpPr>
          <p:cNvPr id="183" name="ZoneTexte 182">
            <a:extLst>
              <a:ext uri="{FF2B5EF4-FFF2-40B4-BE49-F238E27FC236}">
                <a16:creationId xmlns:a16="http://schemas.microsoft.com/office/drawing/2014/main" id="{99A9813E-AA9D-4A81-B541-C998B5F59116}"/>
              </a:ext>
            </a:extLst>
          </p:cNvPr>
          <p:cNvSpPr txBox="1"/>
          <p:nvPr/>
        </p:nvSpPr>
        <p:spPr>
          <a:xfrm>
            <a:off x="6395068" y="5277349"/>
            <a:ext cx="196050" cy="276999"/>
          </a:xfrm>
          <a:prstGeom prst="rect">
            <a:avLst/>
          </a:prstGeom>
          <a:noFill/>
        </p:spPr>
        <p:txBody>
          <a:bodyPr wrap="square" rtlCol="0">
            <a:spAutoFit/>
          </a:bodyPr>
          <a:lstStyle/>
          <a:p>
            <a:r>
              <a:rPr lang="fr-FR" sz="1200" dirty="0">
                <a:solidFill>
                  <a:srgbClr val="FF0000"/>
                </a:solidFill>
              </a:rPr>
              <a:t>W</a:t>
            </a:r>
          </a:p>
        </p:txBody>
      </p:sp>
      <p:sp>
        <p:nvSpPr>
          <p:cNvPr id="184" name="ZoneTexte 183">
            <a:extLst>
              <a:ext uri="{FF2B5EF4-FFF2-40B4-BE49-F238E27FC236}">
                <a16:creationId xmlns:a16="http://schemas.microsoft.com/office/drawing/2014/main" id="{2522860B-5EE1-470D-8F23-EF20CD9FB55E}"/>
              </a:ext>
            </a:extLst>
          </p:cNvPr>
          <p:cNvSpPr txBox="1"/>
          <p:nvPr/>
        </p:nvSpPr>
        <p:spPr>
          <a:xfrm>
            <a:off x="6223846" y="6964071"/>
            <a:ext cx="196050" cy="276999"/>
          </a:xfrm>
          <a:prstGeom prst="rect">
            <a:avLst/>
          </a:prstGeom>
          <a:noFill/>
        </p:spPr>
        <p:txBody>
          <a:bodyPr wrap="square" rtlCol="0">
            <a:spAutoFit/>
          </a:bodyPr>
          <a:lstStyle/>
          <a:p>
            <a:r>
              <a:rPr lang="fr-FR" sz="1200" dirty="0">
                <a:solidFill>
                  <a:srgbClr val="FF0000"/>
                </a:solidFill>
              </a:rPr>
              <a:t>X</a:t>
            </a:r>
          </a:p>
        </p:txBody>
      </p:sp>
      <p:sp>
        <p:nvSpPr>
          <p:cNvPr id="186" name="ZoneTexte 185">
            <a:extLst>
              <a:ext uri="{FF2B5EF4-FFF2-40B4-BE49-F238E27FC236}">
                <a16:creationId xmlns:a16="http://schemas.microsoft.com/office/drawing/2014/main" id="{33989BD3-CDFA-469E-8F82-6129B2B42793}"/>
              </a:ext>
            </a:extLst>
          </p:cNvPr>
          <p:cNvSpPr txBox="1"/>
          <p:nvPr/>
        </p:nvSpPr>
        <p:spPr>
          <a:xfrm>
            <a:off x="5615460" y="5375711"/>
            <a:ext cx="196050" cy="276999"/>
          </a:xfrm>
          <a:prstGeom prst="rect">
            <a:avLst/>
          </a:prstGeom>
          <a:noFill/>
        </p:spPr>
        <p:txBody>
          <a:bodyPr wrap="square" rtlCol="0">
            <a:spAutoFit/>
          </a:bodyPr>
          <a:lstStyle/>
          <a:p>
            <a:r>
              <a:rPr lang="fr-FR" sz="1200" dirty="0">
                <a:solidFill>
                  <a:srgbClr val="FF0000"/>
                </a:solidFill>
              </a:rPr>
              <a:t>Y</a:t>
            </a:r>
          </a:p>
        </p:txBody>
      </p:sp>
      <p:sp>
        <p:nvSpPr>
          <p:cNvPr id="187" name="ZoneTexte 186">
            <a:extLst>
              <a:ext uri="{FF2B5EF4-FFF2-40B4-BE49-F238E27FC236}">
                <a16:creationId xmlns:a16="http://schemas.microsoft.com/office/drawing/2014/main" id="{EECCB20B-BE22-4C83-BBE8-0A04D4C82116}"/>
              </a:ext>
            </a:extLst>
          </p:cNvPr>
          <p:cNvSpPr txBox="1"/>
          <p:nvPr/>
        </p:nvSpPr>
        <p:spPr>
          <a:xfrm>
            <a:off x="6875948" y="6512336"/>
            <a:ext cx="196050" cy="276999"/>
          </a:xfrm>
          <a:prstGeom prst="rect">
            <a:avLst/>
          </a:prstGeom>
          <a:noFill/>
        </p:spPr>
        <p:txBody>
          <a:bodyPr wrap="square" rtlCol="0">
            <a:spAutoFit/>
          </a:bodyPr>
          <a:lstStyle/>
          <a:p>
            <a:r>
              <a:rPr lang="fr-FR" sz="1200" dirty="0">
                <a:solidFill>
                  <a:srgbClr val="FF0000"/>
                </a:solidFill>
              </a:rPr>
              <a:t>Z</a:t>
            </a:r>
          </a:p>
        </p:txBody>
      </p:sp>
      <p:sp>
        <p:nvSpPr>
          <p:cNvPr id="188" name="ZoneTexte 187">
            <a:extLst>
              <a:ext uri="{FF2B5EF4-FFF2-40B4-BE49-F238E27FC236}">
                <a16:creationId xmlns:a16="http://schemas.microsoft.com/office/drawing/2014/main" id="{CA0DD143-11F0-49F8-986E-EA3EC1051F15}"/>
              </a:ext>
            </a:extLst>
          </p:cNvPr>
          <p:cNvSpPr txBox="1"/>
          <p:nvPr/>
        </p:nvSpPr>
        <p:spPr>
          <a:xfrm>
            <a:off x="5225722" y="6081249"/>
            <a:ext cx="196050" cy="276999"/>
          </a:xfrm>
          <a:prstGeom prst="rect">
            <a:avLst/>
          </a:prstGeom>
          <a:noFill/>
        </p:spPr>
        <p:txBody>
          <a:bodyPr wrap="square" rtlCol="0">
            <a:spAutoFit/>
          </a:bodyPr>
          <a:lstStyle/>
          <a:p>
            <a:r>
              <a:rPr lang="fr-FR" sz="1200" dirty="0">
                <a:solidFill>
                  <a:srgbClr val="FF0000"/>
                </a:solidFill>
              </a:rPr>
              <a:t>A</a:t>
            </a:r>
          </a:p>
        </p:txBody>
      </p:sp>
      <p:sp>
        <p:nvSpPr>
          <p:cNvPr id="189" name="ZoneTexte 188">
            <a:extLst>
              <a:ext uri="{FF2B5EF4-FFF2-40B4-BE49-F238E27FC236}">
                <a16:creationId xmlns:a16="http://schemas.microsoft.com/office/drawing/2014/main" id="{7B6C43A9-97CE-4D9D-9DF1-D85C538C7C4B}"/>
              </a:ext>
            </a:extLst>
          </p:cNvPr>
          <p:cNvSpPr txBox="1"/>
          <p:nvPr/>
        </p:nvSpPr>
        <p:spPr>
          <a:xfrm>
            <a:off x="6872669" y="5679920"/>
            <a:ext cx="196050" cy="276999"/>
          </a:xfrm>
          <a:prstGeom prst="rect">
            <a:avLst/>
          </a:prstGeom>
          <a:noFill/>
        </p:spPr>
        <p:txBody>
          <a:bodyPr wrap="square" rtlCol="0">
            <a:spAutoFit/>
          </a:bodyPr>
          <a:lstStyle/>
          <a:p>
            <a:r>
              <a:rPr lang="fr-FR" sz="1200" dirty="0">
                <a:solidFill>
                  <a:srgbClr val="FF0000"/>
                </a:solidFill>
              </a:rPr>
              <a:t>B</a:t>
            </a:r>
          </a:p>
        </p:txBody>
      </p:sp>
      <p:sp>
        <p:nvSpPr>
          <p:cNvPr id="227" name="ZoneTexte 226">
            <a:extLst>
              <a:ext uri="{FF2B5EF4-FFF2-40B4-BE49-F238E27FC236}">
                <a16:creationId xmlns:a16="http://schemas.microsoft.com/office/drawing/2014/main" id="{ABEBDC40-F9CF-4550-97C9-60AA84DDF5BA}"/>
              </a:ext>
            </a:extLst>
          </p:cNvPr>
          <p:cNvSpPr txBox="1"/>
          <p:nvPr/>
        </p:nvSpPr>
        <p:spPr>
          <a:xfrm>
            <a:off x="5585940" y="6819696"/>
            <a:ext cx="196050" cy="276999"/>
          </a:xfrm>
          <a:prstGeom prst="rect">
            <a:avLst/>
          </a:prstGeom>
          <a:noFill/>
        </p:spPr>
        <p:txBody>
          <a:bodyPr wrap="square" rtlCol="0">
            <a:spAutoFit/>
          </a:bodyPr>
          <a:lstStyle/>
          <a:p>
            <a:r>
              <a:rPr lang="fr-FR" sz="1200" dirty="0">
                <a:solidFill>
                  <a:srgbClr val="FF0000"/>
                </a:solidFill>
              </a:rPr>
              <a:t>C</a:t>
            </a:r>
          </a:p>
        </p:txBody>
      </p:sp>
      <p:sp>
        <p:nvSpPr>
          <p:cNvPr id="228" name="ZoneTexte 227">
            <a:extLst>
              <a:ext uri="{FF2B5EF4-FFF2-40B4-BE49-F238E27FC236}">
                <a16:creationId xmlns:a16="http://schemas.microsoft.com/office/drawing/2014/main" id="{89C56E72-F4DC-4617-BC20-618810B42CA3}"/>
              </a:ext>
            </a:extLst>
          </p:cNvPr>
          <p:cNvSpPr txBox="1"/>
          <p:nvPr/>
        </p:nvSpPr>
        <p:spPr>
          <a:xfrm>
            <a:off x="6206265" y="5221335"/>
            <a:ext cx="196050" cy="276999"/>
          </a:xfrm>
          <a:prstGeom prst="rect">
            <a:avLst/>
          </a:prstGeom>
          <a:noFill/>
        </p:spPr>
        <p:txBody>
          <a:bodyPr wrap="square" rtlCol="0">
            <a:spAutoFit/>
          </a:bodyPr>
          <a:lstStyle/>
          <a:p>
            <a:r>
              <a:rPr lang="fr-FR" sz="1200" dirty="0">
                <a:solidFill>
                  <a:srgbClr val="FF0000"/>
                </a:solidFill>
              </a:rPr>
              <a:t>D</a:t>
            </a:r>
          </a:p>
        </p:txBody>
      </p:sp>
      <p:sp>
        <p:nvSpPr>
          <p:cNvPr id="229" name="ZoneTexte 228">
            <a:extLst>
              <a:ext uri="{FF2B5EF4-FFF2-40B4-BE49-F238E27FC236}">
                <a16:creationId xmlns:a16="http://schemas.microsoft.com/office/drawing/2014/main" id="{5932D5C2-346A-4C59-B1B6-9F7487BB8FDA}"/>
              </a:ext>
            </a:extLst>
          </p:cNvPr>
          <p:cNvSpPr txBox="1"/>
          <p:nvPr/>
        </p:nvSpPr>
        <p:spPr>
          <a:xfrm>
            <a:off x="6415828" y="6922220"/>
            <a:ext cx="196050" cy="276999"/>
          </a:xfrm>
          <a:prstGeom prst="rect">
            <a:avLst/>
          </a:prstGeom>
          <a:noFill/>
        </p:spPr>
        <p:txBody>
          <a:bodyPr wrap="square" rtlCol="0">
            <a:spAutoFit/>
          </a:bodyPr>
          <a:lstStyle/>
          <a:p>
            <a:r>
              <a:rPr lang="fr-FR" sz="1200" dirty="0">
                <a:solidFill>
                  <a:srgbClr val="FF0000"/>
                </a:solidFill>
              </a:rPr>
              <a:t>E</a:t>
            </a:r>
          </a:p>
        </p:txBody>
      </p:sp>
      <p:sp>
        <p:nvSpPr>
          <p:cNvPr id="231" name="ZoneTexte 230">
            <a:extLst>
              <a:ext uri="{FF2B5EF4-FFF2-40B4-BE49-F238E27FC236}">
                <a16:creationId xmlns:a16="http://schemas.microsoft.com/office/drawing/2014/main" id="{7DC316A9-0100-4D7C-BCF7-DDE089DFDA4E}"/>
              </a:ext>
            </a:extLst>
          </p:cNvPr>
          <p:cNvSpPr txBox="1"/>
          <p:nvPr/>
        </p:nvSpPr>
        <p:spPr>
          <a:xfrm>
            <a:off x="5460891" y="5502583"/>
            <a:ext cx="196050" cy="276999"/>
          </a:xfrm>
          <a:prstGeom prst="rect">
            <a:avLst/>
          </a:prstGeom>
          <a:noFill/>
        </p:spPr>
        <p:txBody>
          <a:bodyPr wrap="square" rtlCol="0">
            <a:spAutoFit/>
          </a:bodyPr>
          <a:lstStyle/>
          <a:p>
            <a:r>
              <a:rPr lang="fr-FR" sz="1200" dirty="0">
                <a:solidFill>
                  <a:srgbClr val="FF0000"/>
                </a:solidFill>
              </a:rPr>
              <a:t>F</a:t>
            </a:r>
          </a:p>
        </p:txBody>
      </p:sp>
      <p:sp>
        <p:nvSpPr>
          <p:cNvPr id="232" name="ZoneTexte 231">
            <a:extLst>
              <a:ext uri="{FF2B5EF4-FFF2-40B4-BE49-F238E27FC236}">
                <a16:creationId xmlns:a16="http://schemas.microsoft.com/office/drawing/2014/main" id="{13240D41-0E37-4D33-AAB9-34A55E6C700F}"/>
              </a:ext>
            </a:extLst>
          </p:cNvPr>
          <p:cNvSpPr txBox="1"/>
          <p:nvPr/>
        </p:nvSpPr>
        <p:spPr>
          <a:xfrm>
            <a:off x="6946457" y="6297381"/>
            <a:ext cx="196050" cy="276999"/>
          </a:xfrm>
          <a:prstGeom prst="rect">
            <a:avLst/>
          </a:prstGeom>
          <a:noFill/>
        </p:spPr>
        <p:txBody>
          <a:bodyPr wrap="square" rtlCol="0">
            <a:spAutoFit/>
          </a:bodyPr>
          <a:lstStyle/>
          <a:p>
            <a:r>
              <a:rPr lang="fr-FR" sz="1200" dirty="0">
                <a:solidFill>
                  <a:srgbClr val="FF0000"/>
                </a:solidFill>
              </a:rPr>
              <a:t>G</a:t>
            </a:r>
          </a:p>
        </p:txBody>
      </p:sp>
      <p:sp>
        <p:nvSpPr>
          <p:cNvPr id="233" name="ZoneTexte 232">
            <a:extLst>
              <a:ext uri="{FF2B5EF4-FFF2-40B4-BE49-F238E27FC236}">
                <a16:creationId xmlns:a16="http://schemas.microsoft.com/office/drawing/2014/main" id="{A22F720F-DF8A-45DF-981C-4BCF307F79A0}"/>
              </a:ext>
            </a:extLst>
          </p:cNvPr>
          <p:cNvSpPr txBox="1"/>
          <p:nvPr/>
        </p:nvSpPr>
        <p:spPr>
          <a:xfrm>
            <a:off x="5233699" y="6290905"/>
            <a:ext cx="196050" cy="276999"/>
          </a:xfrm>
          <a:prstGeom prst="rect">
            <a:avLst/>
          </a:prstGeom>
          <a:noFill/>
        </p:spPr>
        <p:txBody>
          <a:bodyPr wrap="square" rtlCol="0">
            <a:spAutoFit/>
          </a:bodyPr>
          <a:lstStyle/>
          <a:p>
            <a:r>
              <a:rPr lang="fr-FR" sz="1200" dirty="0">
                <a:solidFill>
                  <a:srgbClr val="FF0000"/>
                </a:solidFill>
              </a:rPr>
              <a:t>H</a:t>
            </a:r>
          </a:p>
        </p:txBody>
      </p:sp>
      <p:sp>
        <p:nvSpPr>
          <p:cNvPr id="234" name="ZoneTexte 233">
            <a:extLst>
              <a:ext uri="{FF2B5EF4-FFF2-40B4-BE49-F238E27FC236}">
                <a16:creationId xmlns:a16="http://schemas.microsoft.com/office/drawing/2014/main" id="{789CA4D1-B152-4A69-8068-83040958B7D6}"/>
              </a:ext>
            </a:extLst>
          </p:cNvPr>
          <p:cNvSpPr txBox="1"/>
          <p:nvPr/>
        </p:nvSpPr>
        <p:spPr>
          <a:xfrm>
            <a:off x="6773299" y="5514598"/>
            <a:ext cx="196050" cy="276999"/>
          </a:xfrm>
          <a:prstGeom prst="rect">
            <a:avLst/>
          </a:prstGeom>
          <a:noFill/>
        </p:spPr>
        <p:txBody>
          <a:bodyPr wrap="square" rtlCol="0">
            <a:spAutoFit/>
          </a:bodyPr>
          <a:lstStyle/>
          <a:p>
            <a:r>
              <a:rPr lang="fr-FR" sz="1200" dirty="0">
                <a:solidFill>
                  <a:srgbClr val="FF0000"/>
                </a:solidFill>
              </a:rPr>
              <a:t>I</a:t>
            </a:r>
          </a:p>
        </p:txBody>
      </p:sp>
      <p:sp>
        <p:nvSpPr>
          <p:cNvPr id="236" name="ZoneTexte 235">
            <a:extLst>
              <a:ext uri="{FF2B5EF4-FFF2-40B4-BE49-F238E27FC236}">
                <a16:creationId xmlns:a16="http://schemas.microsoft.com/office/drawing/2014/main" id="{88E25DD6-7D00-4969-8DCB-DA9577458E7B}"/>
              </a:ext>
            </a:extLst>
          </p:cNvPr>
          <p:cNvSpPr txBox="1"/>
          <p:nvPr/>
        </p:nvSpPr>
        <p:spPr>
          <a:xfrm>
            <a:off x="5810049" y="6925442"/>
            <a:ext cx="196050" cy="276999"/>
          </a:xfrm>
          <a:prstGeom prst="rect">
            <a:avLst/>
          </a:prstGeom>
          <a:noFill/>
        </p:spPr>
        <p:txBody>
          <a:bodyPr wrap="square" rtlCol="0">
            <a:spAutoFit/>
          </a:bodyPr>
          <a:lstStyle/>
          <a:p>
            <a:r>
              <a:rPr lang="fr-FR" sz="1200" dirty="0">
                <a:solidFill>
                  <a:srgbClr val="FF0000"/>
                </a:solidFill>
              </a:rPr>
              <a:t>J</a:t>
            </a:r>
          </a:p>
        </p:txBody>
      </p:sp>
      <p:sp>
        <p:nvSpPr>
          <p:cNvPr id="237" name="ZoneTexte 236">
            <a:extLst>
              <a:ext uri="{FF2B5EF4-FFF2-40B4-BE49-F238E27FC236}">
                <a16:creationId xmlns:a16="http://schemas.microsoft.com/office/drawing/2014/main" id="{5B85C6C1-7D1C-4E17-A70C-517264FBC98D}"/>
              </a:ext>
            </a:extLst>
          </p:cNvPr>
          <p:cNvSpPr txBox="1"/>
          <p:nvPr/>
        </p:nvSpPr>
        <p:spPr>
          <a:xfrm>
            <a:off x="6007142" y="5218110"/>
            <a:ext cx="196050" cy="276999"/>
          </a:xfrm>
          <a:prstGeom prst="rect">
            <a:avLst/>
          </a:prstGeom>
          <a:noFill/>
        </p:spPr>
        <p:txBody>
          <a:bodyPr wrap="square" rtlCol="0">
            <a:spAutoFit/>
          </a:bodyPr>
          <a:lstStyle/>
          <a:p>
            <a:r>
              <a:rPr lang="fr-FR" sz="1200" dirty="0">
                <a:solidFill>
                  <a:srgbClr val="FF0000"/>
                </a:solidFill>
              </a:rPr>
              <a:t>K</a:t>
            </a:r>
          </a:p>
        </p:txBody>
      </p:sp>
      <p:sp>
        <p:nvSpPr>
          <p:cNvPr id="238" name="ZoneTexte 237">
            <a:extLst>
              <a:ext uri="{FF2B5EF4-FFF2-40B4-BE49-F238E27FC236}">
                <a16:creationId xmlns:a16="http://schemas.microsoft.com/office/drawing/2014/main" id="{BF1183B5-6A94-4E55-AC84-60842E5BBDD9}"/>
              </a:ext>
            </a:extLst>
          </p:cNvPr>
          <p:cNvSpPr txBox="1"/>
          <p:nvPr/>
        </p:nvSpPr>
        <p:spPr>
          <a:xfrm>
            <a:off x="6594215" y="6820150"/>
            <a:ext cx="196050" cy="276999"/>
          </a:xfrm>
          <a:prstGeom prst="rect">
            <a:avLst/>
          </a:prstGeom>
          <a:noFill/>
        </p:spPr>
        <p:txBody>
          <a:bodyPr wrap="square" rtlCol="0">
            <a:spAutoFit/>
          </a:bodyPr>
          <a:lstStyle/>
          <a:p>
            <a:r>
              <a:rPr lang="fr-FR" sz="1200" dirty="0">
                <a:solidFill>
                  <a:srgbClr val="FF0000"/>
                </a:solidFill>
              </a:rPr>
              <a:t>L</a:t>
            </a:r>
          </a:p>
        </p:txBody>
      </p:sp>
      <p:sp>
        <p:nvSpPr>
          <p:cNvPr id="239" name="ZoneTexte 238">
            <a:extLst>
              <a:ext uri="{FF2B5EF4-FFF2-40B4-BE49-F238E27FC236}">
                <a16:creationId xmlns:a16="http://schemas.microsoft.com/office/drawing/2014/main" id="{305C148C-97B3-4057-86AE-2DDAB316814B}"/>
              </a:ext>
            </a:extLst>
          </p:cNvPr>
          <p:cNvSpPr txBox="1"/>
          <p:nvPr/>
        </p:nvSpPr>
        <p:spPr>
          <a:xfrm>
            <a:off x="5299175" y="5669769"/>
            <a:ext cx="196050" cy="276999"/>
          </a:xfrm>
          <a:prstGeom prst="rect">
            <a:avLst/>
          </a:prstGeom>
          <a:noFill/>
        </p:spPr>
        <p:txBody>
          <a:bodyPr wrap="square" rtlCol="0">
            <a:spAutoFit/>
          </a:bodyPr>
          <a:lstStyle/>
          <a:p>
            <a:r>
              <a:rPr lang="fr-FR" sz="1200" dirty="0">
                <a:solidFill>
                  <a:srgbClr val="FF0000"/>
                </a:solidFill>
              </a:rPr>
              <a:t>M</a:t>
            </a:r>
          </a:p>
        </p:txBody>
      </p:sp>
      <p:sp>
        <p:nvSpPr>
          <p:cNvPr id="245" name="ZoneTexte 244">
            <a:extLst>
              <a:ext uri="{FF2B5EF4-FFF2-40B4-BE49-F238E27FC236}">
                <a16:creationId xmlns:a16="http://schemas.microsoft.com/office/drawing/2014/main" id="{E0E85C51-1296-41E1-83B2-151CC0F88254}"/>
              </a:ext>
            </a:extLst>
          </p:cNvPr>
          <p:cNvSpPr txBox="1"/>
          <p:nvPr/>
        </p:nvSpPr>
        <p:spPr>
          <a:xfrm>
            <a:off x="6958590" y="6087244"/>
            <a:ext cx="196050" cy="276999"/>
          </a:xfrm>
          <a:prstGeom prst="rect">
            <a:avLst/>
          </a:prstGeom>
          <a:noFill/>
        </p:spPr>
        <p:txBody>
          <a:bodyPr wrap="square" rtlCol="0">
            <a:spAutoFit/>
          </a:bodyPr>
          <a:lstStyle/>
          <a:p>
            <a:r>
              <a:rPr lang="fr-FR" sz="1200" dirty="0">
                <a:solidFill>
                  <a:srgbClr val="FF0000"/>
                </a:solidFill>
              </a:rPr>
              <a:t>N</a:t>
            </a:r>
          </a:p>
        </p:txBody>
      </p:sp>
      <p:cxnSp>
        <p:nvCxnSpPr>
          <p:cNvPr id="21" name="Connecteur droit 20">
            <a:extLst>
              <a:ext uri="{FF2B5EF4-FFF2-40B4-BE49-F238E27FC236}">
                <a16:creationId xmlns:a16="http://schemas.microsoft.com/office/drawing/2014/main" id="{C7B588D1-39C3-43ED-A027-C981F182035C}"/>
              </a:ext>
            </a:extLst>
          </p:cNvPr>
          <p:cNvCxnSpPr>
            <a:cxnSpLocks/>
          </p:cNvCxnSpPr>
          <p:nvPr/>
        </p:nvCxnSpPr>
        <p:spPr>
          <a:xfrm>
            <a:off x="5449970" y="6225935"/>
            <a:ext cx="1469357" cy="3629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3E517839-FF1A-4C7F-BDF0-2CF03F75F9FF}"/>
              </a:ext>
            </a:extLst>
          </p:cNvPr>
          <p:cNvCxnSpPr/>
          <p:nvPr/>
        </p:nvCxnSpPr>
        <p:spPr>
          <a:xfrm flipH="1">
            <a:off x="5449970" y="5865275"/>
            <a:ext cx="1479069" cy="3533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66F62B6-B5D7-481D-98D7-3E49A482B667}"/>
              </a:ext>
            </a:extLst>
          </p:cNvPr>
          <p:cNvCxnSpPr/>
          <p:nvPr/>
        </p:nvCxnSpPr>
        <p:spPr>
          <a:xfrm flipV="1">
            <a:off x="5788771" y="5868918"/>
            <a:ext cx="1140268" cy="1001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A30D22E-7144-4A88-B05A-BE616612AFEA}"/>
              </a:ext>
            </a:extLst>
          </p:cNvPr>
          <p:cNvCxnSpPr/>
          <p:nvPr/>
        </p:nvCxnSpPr>
        <p:spPr>
          <a:xfrm flipH="1">
            <a:off x="5788771" y="5449970"/>
            <a:ext cx="539168" cy="14280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837C1F33-A580-4211-94B5-331F00D8E5E3}"/>
              </a:ext>
            </a:extLst>
          </p:cNvPr>
          <p:cNvCxnSpPr/>
          <p:nvPr/>
        </p:nvCxnSpPr>
        <p:spPr>
          <a:xfrm flipH="1" flipV="1">
            <a:off x="6334298" y="5448993"/>
            <a:ext cx="170411" cy="1508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a:extLst>
              <a:ext uri="{FF2B5EF4-FFF2-40B4-BE49-F238E27FC236}">
                <a16:creationId xmlns:a16="http://schemas.microsoft.com/office/drawing/2014/main" id="{4C8096DD-55E0-4638-B17B-21C4A9FE9270}"/>
              </a:ext>
            </a:extLst>
          </p:cNvPr>
          <p:cNvCxnSpPr/>
          <p:nvPr/>
        </p:nvCxnSpPr>
        <p:spPr>
          <a:xfrm>
            <a:off x="5640185" y="5702531"/>
            <a:ext cx="872837" cy="12676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Connecteur droit 247">
            <a:extLst>
              <a:ext uri="{FF2B5EF4-FFF2-40B4-BE49-F238E27FC236}">
                <a16:creationId xmlns:a16="http://schemas.microsoft.com/office/drawing/2014/main" id="{1CDB8522-E5A3-44CF-AB4E-860B849FACEB}"/>
              </a:ext>
            </a:extLst>
          </p:cNvPr>
          <p:cNvCxnSpPr/>
          <p:nvPr/>
        </p:nvCxnSpPr>
        <p:spPr>
          <a:xfrm flipH="1" flipV="1">
            <a:off x="5644342" y="5710844"/>
            <a:ext cx="1346662" cy="6982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Connecteur droit 249">
            <a:extLst>
              <a:ext uri="{FF2B5EF4-FFF2-40B4-BE49-F238E27FC236}">
                <a16:creationId xmlns:a16="http://schemas.microsoft.com/office/drawing/2014/main" id="{B25B289D-5684-4064-A638-364F97C54FD1}"/>
              </a:ext>
            </a:extLst>
          </p:cNvPr>
          <p:cNvCxnSpPr/>
          <p:nvPr/>
        </p:nvCxnSpPr>
        <p:spPr>
          <a:xfrm>
            <a:off x="5461462" y="6417425"/>
            <a:ext cx="15420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Connecteur droit 251">
            <a:extLst>
              <a:ext uri="{FF2B5EF4-FFF2-40B4-BE49-F238E27FC236}">
                <a16:creationId xmlns:a16="http://schemas.microsoft.com/office/drawing/2014/main" id="{7553DFA7-0A59-454B-9956-A73B3588EB81}"/>
              </a:ext>
            </a:extLst>
          </p:cNvPr>
          <p:cNvCxnSpPr/>
          <p:nvPr/>
        </p:nvCxnSpPr>
        <p:spPr>
          <a:xfrm flipH="1">
            <a:off x="5469775" y="5702531"/>
            <a:ext cx="1350818" cy="7148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Connecteur droit 253">
            <a:extLst>
              <a:ext uri="{FF2B5EF4-FFF2-40B4-BE49-F238E27FC236}">
                <a16:creationId xmlns:a16="http://schemas.microsoft.com/office/drawing/2014/main" id="{C29B763B-1D3B-4E26-B623-5D4A3DBF85DD}"/>
              </a:ext>
            </a:extLst>
          </p:cNvPr>
          <p:cNvCxnSpPr/>
          <p:nvPr/>
        </p:nvCxnSpPr>
        <p:spPr>
          <a:xfrm flipV="1">
            <a:off x="5951913" y="5702531"/>
            <a:ext cx="868680" cy="12552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16" name="Connecteur droit 9215">
            <a:extLst>
              <a:ext uri="{FF2B5EF4-FFF2-40B4-BE49-F238E27FC236}">
                <a16:creationId xmlns:a16="http://schemas.microsoft.com/office/drawing/2014/main" id="{9CEC5759-20CD-41BF-AE97-5D150B4F192C}"/>
              </a:ext>
            </a:extLst>
          </p:cNvPr>
          <p:cNvCxnSpPr/>
          <p:nvPr/>
        </p:nvCxnSpPr>
        <p:spPr>
          <a:xfrm flipV="1">
            <a:off x="5956069" y="5444836"/>
            <a:ext cx="174567" cy="15212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19" name="Connecteur droit 9218">
            <a:extLst>
              <a:ext uri="{FF2B5EF4-FFF2-40B4-BE49-F238E27FC236}">
                <a16:creationId xmlns:a16="http://schemas.microsoft.com/office/drawing/2014/main" id="{03C1365E-9A96-4579-9ECD-DF0E8A87C540}"/>
              </a:ext>
            </a:extLst>
          </p:cNvPr>
          <p:cNvCxnSpPr/>
          <p:nvPr/>
        </p:nvCxnSpPr>
        <p:spPr>
          <a:xfrm flipH="1" flipV="1">
            <a:off x="6134793" y="5444836"/>
            <a:ext cx="536171" cy="14297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22" name="Connecteur droit 9221">
            <a:extLst>
              <a:ext uri="{FF2B5EF4-FFF2-40B4-BE49-F238E27FC236}">
                <a16:creationId xmlns:a16="http://schemas.microsoft.com/office/drawing/2014/main" id="{1E669DD2-5AF0-49FB-AF5E-CAC2FD2759DD}"/>
              </a:ext>
            </a:extLst>
          </p:cNvPr>
          <p:cNvCxnSpPr/>
          <p:nvPr/>
        </p:nvCxnSpPr>
        <p:spPr>
          <a:xfrm>
            <a:off x="5536276" y="5864629"/>
            <a:ext cx="1147157" cy="1014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25" name="Connecteur droit 9224">
            <a:extLst>
              <a:ext uri="{FF2B5EF4-FFF2-40B4-BE49-F238E27FC236}">
                <a16:creationId xmlns:a16="http://schemas.microsoft.com/office/drawing/2014/main" id="{2148B960-B1E7-4A5B-A9B6-C6326A435619}"/>
              </a:ext>
            </a:extLst>
          </p:cNvPr>
          <p:cNvCxnSpPr/>
          <p:nvPr/>
        </p:nvCxnSpPr>
        <p:spPr>
          <a:xfrm flipH="1" flipV="1">
            <a:off x="5532120" y="5860473"/>
            <a:ext cx="1479665" cy="365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27" name="Connecteur droit 9226">
            <a:extLst>
              <a:ext uri="{FF2B5EF4-FFF2-40B4-BE49-F238E27FC236}">
                <a16:creationId xmlns:a16="http://schemas.microsoft.com/office/drawing/2014/main" id="{BDCAAB1A-2F70-4D19-8337-B9DE3ABD0244}"/>
              </a:ext>
            </a:extLst>
          </p:cNvPr>
          <p:cNvCxnSpPr/>
          <p:nvPr/>
        </p:nvCxnSpPr>
        <p:spPr>
          <a:xfrm flipV="1">
            <a:off x="5527964" y="6230389"/>
            <a:ext cx="1496291" cy="3574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29" name="Connecteur droit 9228">
            <a:extLst>
              <a:ext uri="{FF2B5EF4-FFF2-40B4-BE49-F238E27FC236}">
                <a16:creationId xmlns:a16="http://schemas.microsoft.com/office/drawing/2014/main" id="{2B3D73CE-7357-41E9-8765-A20223D787CB}"/>
              </a:ext>
            </a:extLst>
          </p:cNvPr>
          <p:cNvCxnSpPr>
            <a:cxnSpLocks/>
          </p:cNvCxnSpPr>
          <p:nvPr/>
        </p:nvCxnSpPr>
        <p:spPr>
          <a:xfrm flipH="1">
            <a:off x="5536276" y="5581996"/>
            <a:ext cx="1143001" cy="10016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6" name="ZoneTexte 255">
            <a:extLst>
              <a:ext uri="{FF2B5EF4-FFF2-40B4-BE49-F238E27FC236}">
                <a16:creationId xmlns:a16="http://schemas.microsoft.com/office/drawing/2014/main" id="{EE3A337A-B73B-4DFF-849A-5274004876AC}"/>
              </a:ext>
            </a:extLst>
          </p:cNvPr>
          <p:cNvSpPr txBox="1"/>
          <p:nvPr/>
        </p:nvSpPr>
        <p:spPr>
          <a:xfrm>
            <a:off x="5308850" y="6496886"/>
            <a:ext cx="196050" cy="276999"/>
          </a:xfrm>
          <a:prstGeom prst="rect">
            <a:avLst/>
          </a:prstGeom>
          <a:noFill/>
        </p:spPr>
        <p:txBody>
          <a:bodyPr wrap="square" rtlCol="0">
            <a:spAutoFit/>
          </a:bodyPr>
          <a:lstStyle/>
          <a:p>
            <a:r>
              <a:rPr lang="fr-FR" sz="1200" dirty="0">
                <a:solidFill>
                  <a:srgbClr val="FF0000"/>
                </a:solidFill>
              </a:rPr>
              <a:t>O</a:t>
            </a:r>
          </a:p>
        </p:txBody>
      </p:sp>
      <p:pic>
        <p:nvPicPr>
          <p:cNvPr id="259" name="Image 258">
            <a:extLst>
              <a:ext uri="{FF2B5EF4-FFF2-40B4-BE49-F238E27FC236}">
                <a16:creationId xmlns:a16="http://schemas.microsoft.com/office/drawing/2014/main" id="{09DA87A5-835C-44BA-922D-F4C2B74276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300" y="1695388"/>
            <a:ext cx="2565742" cy="1710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875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5 : Palais de la découverte</a:t>
            </a:r>
          </a:p>
        </p:txBody>
      </p:sp>
      <p:pic>
        <p:nvPicPr>
          <p:cNvPr id="128" name="Picture 6" descr="RÃ©sultat de recherche d'images pour &quot;pi&quot;">
            <a:extLst>
              <a:ext uri="{FF2B5EF4-FFF2-40B4-BE49-F238E27FC236}">
                <a16:creationId xmlns:a16="http://schemas.microsoft.com/office/drawing/2014/main" id="{0B5445F1-6EF5-4D4A-AB37-CFD0C1D24FBD}"/>
              </a:ext>
            </a:extLst>
          </p:cNvPr>
          <p:cNvPicPr>
            <a:picLocks noChangeAspect="1" noChangeArrowheads="1"/>
          </p:cNvPicPr>
          <p:nvPr/>
        </p:nvPicPr>
        <p:blipFill>
          <a:blip r:embed="rId3" cstate="print"/>
          <a:srcRect/>
          <a:stretch>
            <a:fillRect/>
          </a:stretch>
        </p:blipFill>
        <p:spPr bwMode="auto">
          <a:xfrm>
            <a:off x="89152" y="123890"/>
            <a:ext cx="1314252" cy="1314252"/>
          </a:xfrm>
          <a:prstGeom prst="rect">
            <a:avLst/>
          </a:prstGeom>
          <a:noFill/>
        </p:spPr>
      </p:pic>
      <p:sp>
        <p:nvSpPr>
          <p:cNvPr id="131" name="ZoneTexte 130">
            <a:extLst>
              <a:ext uri="{FF2B5EF4-FFF2-40B4-BE49-F238E27FC236}">
                <a16:creationId xmlns:a16="http://schemas.microsoft.com/office/drawing/2014/main" id="{8B1A6DD9-F907-439E-A7D5-9356B3A372D0}"/>
              </a:ext>
            </a:extLst>
          </p:cNvPr>
          <p:cNvSpPr txBox="1"/>
          <p:nvPr/>
        </p:nvSpPr>
        <p:spPr>
          <a:xfrm>
            <a:off x="395415" y="7479109"/>
            <a:ext cx="6871454" cy="2923877"/>
          </a:xfrm>
          <a:prstGeom prst="rect">
            <a:avLst/>
          </a:prstGeom>
          <a:noFill/>
        </p:spPr>
        <p:txBody>
          <a:bodyPr wrap="square" rtlCol="0">
            <a:spAutoFit/>
          </a:bodyPr>
          <a:lstStyle/>
          <a:p>
            <a:pPr algn="just"/>
            <a:r>
              <a:rPr lang="fr-FR" sz="1600" dirty="0"/>
              <a:t>Sur les tables de la salle Pi, un des visiteurs a laissé les schémas ci-dessus. Sauriez-vous les utiliser pour dire par quels procédés ces deux mathématiciens ont pu calculer les décimales de pi ?</a:t>
            </a:r>
          </a:p>
          <a:p>
            <a:pPr marL="625475" algn="ctr"/>
            <a:r>
              <a:rPr lang="fr-FR" sz="1600" dirty="0" err="1"/>
              <a:t>Shanks</a:t>
            </a:r>
            <a:r>
              <a:rPr lang="fr-FR" sz="1600" dirty="0"/>
              <a:t> :     </a:t>
            </a:r>
            <a:r>
              <a:rPr lang="fr-FR" sz="3000" dirty="0"/>
              <a:t>FTUFJU T UT NTPG</a:t>
            </a:r>
          </a:p>
          <a:p>
            <a:pPr marL="625475" algn="ctr"/>
            <a:r>
              <a:rPr lang="fr-FR" sz="3000" dirty="0">
                <a:solidFill>
                  <a:srgbClr val="00B050"/>
                </a:solidFill>
              </a:rPr>
              <a:t>           CALCUL A LA MAIN</a:t>
            </a:r>
          </a:p>
          <a:p>
            <a:pPr marL="1701800" algn="ctr"/>
            <a:endParaRPr lang="fr-FR" sz="1600" dirty="0"/>
          </a:p>
          <a:p>
            <a:pPr marL="1427163" algn="ctr"/>
            <a:r>
              <a:rPr lang="fr-FR" sz="1600" dirty="0"/>
              <a:t>Ferguson : </a:t>
            </a:r>
            <a:r>
              <a:rPr lang="fr-FR" sz="3000" spc="160" dirty="0"/>
              <a:t>TCRF  JG  ZEYPGTQRJE </a:t>
            </a:r>
          </a:p>
          <a:p>
            <a:pPr marL="1427163" algn="ctr"/>
            <a:r>
              <a:rPr lang="fr-FR" sz="3000" dirty="0"/>
              <a:t>            </a:t>
            </a:r>
            <a:r>
              <a:rPr lang="fr-FR" sz="3000" dirty="0">
                <a:solidFill>
                  <a:srgbClr val="00B050"/>
                </a:solidFill>
              </a:rPr>
              <a:t>AVEC  UN  </a:t>
            </a:r>
            <a:r>
              <a:rPr lang="fr-FR" sz="3000" spc="180" dirty="0">
                <a:solidFill>
                  <a:srgbClr val="00B050"/>
                </a:solidFill>
              </a:rPr>
              <a:t>ORDINATEUR</a:t>
            </a:r>
          </a:p>
        </p:txBody>
      </p:sp>
      <p:grpSp>
        <p:nvGrpSpPr>
          <p:cNvPr id="266" name="Groupe 265">
            <a:extLst>
              <a:ext uri="{FF2B5EF4-FFF2-40B4-BE49-F238E27FC236}">
                <a16:creationId xmlns:a16="http://schemas.microsoft.com/office/drawing/2014/main" id="{479C8196-3C5A-45C8-9E99-00DFCCBEB2FC}"/>
              </a:ext>
            </a:extLst>
          </p:cNvPr>
          <p:cNvGrpSpPr/>
          <p:nvPr/>
        </p:nvGrpSpPr>
        <p:grpSpPr>
          <a:xfrm rot="14841337">
            <a:off x="824524" y="1463192"/>
            <a:ext cx="6036235" cy="5830187"/>
            <a:chOff x="574878" y="2383436"/>
            <a:chExt cx="6036235" cy="5830187"/>
          </a:xfrm>
        </p:grpSpPr>
        <p:grpSp>
          <p:nvGrpSpPr>
            <p:cNvPr id="267" name="Groupe 266">
              <a:extLst>
                <a:ext uri="{FF2B5EF4-FFF2-40B4-BE49-F238E27FC236}">
                  <a16:creationId xmlns:a16="http://schemas.microsoft.com/office/drawing/2014/main" id="{B2084488-F055-4C1A-841D-B3D0157392D5}"/>
                </a:ext>
              </a:extLst>
            </p:cNvPr>
            <p:cNvGrpSpPr/>
            <p:nvPr/>
          </p:nvGrpSpPr>
          <p:grpSpPr>
            <a:xfrm>
              <a:off x="574878" y="2399297"/>
              <a:ext cx="5998908" cy="5814326"/>
              <a:chOff x="529908" y="2354326"/>
              <a:chExt cx="5998908" cy="5814326"/>
            </a:xfrm>
          </p:grpSpPr>
          <p:pic>
            <p:nvPicPr>
              <p:cNvPr id="278" name="Picture 2" descr="RÃ©sultat de recherche d'images pour &quot;code secret&quot;">
                <a:extLst>
                  <a:ext uri="{FF2B5EF4-FFF2-40B4-BE49-F238E27FC236}">
                    <a16:creationId xmlns:a16="http://schemas.microsoft.com/office/drawing/2014/main" id="{8B843350-0A2D-4FE9-9579-CCC1635551E6}"/>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29908" y="2354326"/>
                <a:ext cx="5998908" cy="5814326"/>
              </a:xfrm>
              <a:prstGeom prst="rect">
                <a:avLst/>
              </a:prstGeom>
              <a:noFill/>
              <a:extLst>
                <a:ext uri="{909E8E84-426E-40DD-AFC4-6F175D3DCCD1}">
                  <a14:hiddenFill xmlns:a14="http://schemas.microsoft.com/office/drawing/2010/main">
                    <a:solidFill>
                      <a:srgbClr val="FFFFFF"/>
                    </a:solidFill>
                  </a14:hiddenFill>
                </a:ext>
              </a:extLst>
            </p:spPr>
          </p:pic>
          <p:sp>
            <p:nvSpPr>
              <p:cNvPr id="279" name="Ellipse 278">
                <a:extLst>
                  <a:ext uri="{FF2B5EF4-FFF2-40B4-BE49-F238E27FC236}">
                    <a16:creationId xmlns:a16="http://schemas.microsoft.com/office/drawing/2014/main" id="{AB5F78C8-AA49-43BD-ADF3-1B14A982AC82}"/>
                  </a:ext>
                </a:extLst>
              </p:cNvPr>
              <p:cNvSpPr/>
              <p:nvPr/>
            </p:nvSpPr>
            <p:spPr>
              <a:xfrm>
                <a:off x="1388125" y="3155626"/>
                <a:ext cx="4219460" cy="41816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8" name="Ellipse 267">
              <a:extLst>
                <a:ext uri="{FF2B5EF4-FFF2-40B4-BE49-F238E27FC236}">
                  <a16:creationId xmlns:a16="http://schemas.microsoft.com/office/drawing/2014/main" id="{745309C1-1EB2-4B00-B379-EEDDFA7B16A1}"/>
                </a:ext>
              </a:extLst>
            </p:cNvPr>
            <p:cNvSpPr/>
            <p:nvPr/>
          </p:nvSpPr>
          <p:spPr>
            <a:xfrm>
              <a:off x="1563463" y="3294946"/>
              <a:ext cx="3978925" cy="402115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9" name="Picture 2" descr="RÃ©sultat de recherche d'images pour &quot;code secret&quot;">
              <a:extLst>
                <a:ext uri="{FF2B5EF4-FFF2-40B4-BE49-F238E27FC236}">
                  <a16:creationId xmlns:a16="http://schemas.microsoft.com/office/drawing/2014/main" id="{7D4CF772-BE67-4609-B5B9-CB07C6D88436}"/>
                </a:ext>
              </a:extLst>
            </p:cNvPr>
            <p:cNvPicPr>
              <a:picLocks noChangeAspect="1" noChangeArrowheads="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rot="15773123">
              <a:off x="1514188" y="3292559"/>
              <a:ext cx="4131326" cy="4038535"/>
            </a:xfrm>
            <a:prstGeom prst="rect">
              <a:avLst/>
            </a:prstGeom>
            <a:noFill/>
            <a:extLst>
              <a:ext uri="{909E8E84-426E-40DD-AFC4-6F175D3DCCD1}">
                <a14:hiddenFill xmlns:a14="http://schemas.microsoft.com/office/drawing/2010/main">
                  <a:solidFill>
                    <a:srgbClr val="FFFFFF"/>
                  </a:solidFill>
                </a14:hiddenFill>
              </a:ext>
            </a:extLst>
          </p:spPr>
        </p:pic>
        <p:sp>
          <p:nvSpPr>
            <p:cNvPr id="270" name="Ellipse 269">
              <a:extLst>
                <a:ext uri="{FF2B5EF4-FFF2-40B4-BE49-F238E27FC236}">
                  <a16:creationId xmlns:a16="http://schemas.microsoft.com/office/drawing/2014/main" id="{AC575BE1-35C9-4D2C-9998-233BF16BF041}"/>
                </a:ext>
              </a:extLst>
            </p:cNvPr>
            <p:cNvSpPr/>
            <p:nvPr/>
          </p:nvSpPr>
          <p:spPr>
            <a:xfrm>
              <a:off x="2157820" y="3875769"/>
              <a:ext cx="2855756" cy="28864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1" name="Picture 4" descr="RÃ©sultat de recherche d'images pour &quot;ciseaux&quot;">
              <a:extLst>
                <a:ext uri="{FF2B5EF4-FFF2-40B4-BE49-F238E27FC236}">
                  <a16:creationId xmlns:a16="http://schemas.microsoft.com/office/drawing/2014/main" id="{468614A6-5383-47B7-B23C-3215A8A652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73651">
              <a:off x="2317054" y="6803361"/>
              <a:ext cx="333266" cy="362465"/>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4" descr="RÃ©sultat de recherche d'images pour &quot;ciseaux&quot;">
              <a:extLst>
                <a:ext uri="{FF2B5EF4-FFF2-40B4-BE49-F238E27FC236}">
                  <a16:creationId xmlns:a16="http://schemas.microsoft.com/office/drawing/2014/main" id="{128D53A9-B5F7-478A-B775-214923F9EA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06950">
              <a:off x="2138064" y="3564455"/>
              <a:ext cx="333266" cy="362465"/>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 descr="RÃ©sultat de recherche d'images pour &quot;ciseaux&quot;">
              <a:extLst>
                <a:ext uri="{FF2B5EF4-FFF2-40B4-BE49-F238E27FC236}">
                  <a16:creationId xmlns:a16="http://schemas.microsoft.com/office/drawing/2014/main" id="{6637D4C2-E86F-480D-9512-84A1F00237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733348">
              <a:off x="5390929" y="5003512"/>
              <a:ext cx="333266" cy="362465"/>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RÃ©sultat de recherche d'images pour &quot;ciseaux&quot;">
              <a:extLst>
                <a:ext uri="{FF2B5EF4-FFF2-40B4-BE49-F238E27FC236}">
                  <a16:creationId xmlns:a16="http://schemas.microsoft.com/office/drawing/2014/main" id="{AABA1AB4-7AA3-4D7B-8B10-BCEC9A3F0C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73651">
              <a:off x="1868241" y="7566830"/>
              <a:ext cx="333266" cy="362465"/>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4" descr="RÃ©sultat de recherche d'images pour &quot;ciseaux&quot;">
              <a:extLst>
                <a:ext uri="{FF2B5EF4-FFF2-40B4-BE49-F238E27FC236}">
                  <a16:creationId xmlns:a16="http://schemas.microsoft.com/office/drawing/2014/main" id="{349FF26B-7475-4810-ABE7-09886793E1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06950">
              <a:off x="1451016" y="2937367"/>
              <a:ext cx="333266" cy="362465"/>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4" descr="RÃ©sultat de recherche d'images pour &quot;ciseaux&quot;">
              <a:extLst>
                <a:ext uri="{FF2B5EF4-FFF2-40B4-BE49-F238E27FC236}">
                  <a16:creationId xmlns:a16="http://schemas.microsoft.com/office/drawing/2014/main" id="{8C85CC2E-F383-47A5-B946-CD1B6ECE5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733348">
              <a:off x="6277847" y="5021001"/>
              <a:ext cx="333266" cy="362465"/>
            </a:xfrm>
            <a:prstGeom prst="rect">
              <a:avLst/>
            </a:prstGeom>
            <a:noFill/>
            <a:extLst>
              <a:ext uri="{909E8E84-426E-40DD-AFC4-6F175D3DCCD1}">
                <a14:hiddenFill xmlns:a14="http://schemas.microsoft.com/office/drawing/2010/main">
                  <a:solidFill>
                    <a:srgbClr val="FFFFFF"/>
                  </a:solidFill>
                </a14:hiddenFill>
              </a:ext>
            </a:extLst>
          </p:spPr>
        </p:pic>
        <p:sp>
          <p:nvSpPr>
            <p:cNvPr id="277" name="Ellipse 276">
              <a:extLst>
                <a:ext uri="{FF2B5EF4-FFF2-40B4-BE49-F238E27FC236}">
                  <a16:creationId xmlns:a16="http://schemas.microsoft.com/office/drawing/2014/main" id="{36886E7D-8557-4A6D-8496-BF91D06AFECC}"/>
                </a:ext>
              </a:extLst>
            </p:cNvPr>
            <p:cNvSpPr/>
            <p:nvPr/>
          </p:nvSpPr>
          <p:spPr>
            <a:xfrm>
              <a:off x="629587" y="2383436"/>
              <a:ext cx="5801193" cy="5760000"/>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2">
            <a:extLst>
              <a:ext uri="{FF2B5EF4-FFF2-40B4-BE49-F238E27FC236}">
                <a16:creationId xmlns:a16="http://schemas.microsoft.com/office/drawing/2014/main" id="{A0208B72-CDCA-47D5-9D34-E98D990866F2}"/>
              </a:ext>
            </a:extLst>
          </p:cNvPr>
          <p:cNvGrpSpPr/>
          <p:nvPr/>
        </p:nvGrpSpPr>
        <p:grpSpPr>
          <a:xfrm>
            <a:off x="2032486" y="2540988"/>
            <a:ext cx="3702439" cy="3688584"/>
            <a:chOff x="1831318" y="3126205"/>
            <a:chExt cx="3702439" cy="3688584"/>
          </a:xfrm>
        </p:grpSpPr>
        <p:sp>
          <p:nvSpPr>
            <p:cNvPr id="2" name="ZoneTexte 1">
              <a:extLst>
                <a:ext uri="{FF2B5EF4-FFF2-40B4-BE49-F238E27FC236}">
                  <a16:creationId xmlns:a16="http://schemas.microsoft.com/office/drawing/2014/main" id="{27EF1AFE-C392-47C2-ABDC-4739D3AC19B5}"/>
                </a:ext>
              </a:extLst>
            </p:cNvPr>
            <p:cNvSpPr txBox="1"/>
            <p:nvPr/>
          </p:nvSpPr>
          <p:spPr>
            <a:xfrm rot="21332470">
              <a:off x="3419300" y="3126205"/>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P</a:t>
              </a:r>
            </a:p>
          </p:txBody>
        </p:sp>
        <p:sp>
          <p:nvSpPr>
            <p:cNvPr id="24" name="ZoneTexte 23">
              <a:extLst>
                <a:ext uri="{FF2B5EF4-FFF2-40B4-BE49-F238E27FC236}">
                  <a16:creationId xmlns:a16="http://schemas.microsoft.com/office/drawing/2014/main" id="{BE13CEBF-87BB-42F7-B6AD-E96B59686DE3}"/>
                </a:ext>
              </a:extLst>
            </p:cNvPr>
            <p:cNvSpPr txBox="1"/>
            <p:nvPr/>
          </p:nvSpPr>
          <p:spPr>
            <a:xfrm rot="706381">
              <a:off x="3837708" y="3145601"/>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I</a:t>
              </a:r>
            </a:p>
          </p:txBody>
        </p:sp>
        <p:sp>
          <p:nvSpPr>
            <p:cNvPr id="25" name="ZoneTexte 24">
              <a:extLst>
                <a:ext uri="{FF2B5EF4-FFF2-40B4-BE49-F238E27FC236}">
                  <a16:creationId xmlns:a16="http://schemas.microsoft.com/office/drawing/2014/main" id="{232BFB92-4786-488B-89DC-C0382E9019AB}"/>
                </a:ext>
              </a:extLst>
            </p:cNvPr>
            <p:cNvSpPr txBox="1"/>
            <p:nvPr/>
          </p:nvSpPr>
          <p:spPr>
            <a:xfrm rot="1415463">
              <a:off x="4203466" y="3256437"/>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B</a:t>
              </a:r>
            </a:p>
          </p:txBody>
        </p:sp>
        <p:sp>
          <p:nvSpPr>
            <p:cNvPr id="26" name="ZoneTexte 25">
              <a:extLst>
                <a:ext uri="{FF2B5EF4-FFF2-40B4-BE49-F238E27FC236}">
                  <a16:creationId xmlns:a16="http://schemas.microsoft.com/office/drawing/2014/main" id="{56893077-C5FA-4E29-AC9D-09F91C8467B9}"/>
                </a:ext>
              </a:extLst>
            </p:cNvPr>
            <p:cNvSpPr txBox="1"/>
            <p:nvPr/>
          </p:nvSpPr>
          <p:spPr>
            <a:xfrm rot="2309058">
              <a:off x="4535975" y="3461485"/>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U</a:t>
              </a:r>
            </a:p>
          </p:txBody>
        </p:sp>
        <p:sp>
          <p:nvSpPr>
            <p:cNvPr id="27" name="ZoneTexte 26">
              <a:extLst>
                <a:ext uri="{FF2B5EF4-FFF2-40B4-BE49-F238E27FC236}">
                  <a16:creationId xmlns:a16="http://schemas.microsoft.com/office/drawing/2014/main" id="{E251D8AF-4B33-4FF3-B47C-A72CCE2B6A89}"/>
                </a:ext>
              </a:extLst>
            </p:cNvPr>
            <p:cNvSpPr txBox="1"/>
            <p:nvPr/>
          </p:nvSpPr>
          <p:spPr>
            <a:xfrm rot="3090867">
              <a:off x="4836493" y="3716781"/>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N</a:t>
              </a:r>
            </a:p>
          </p:txBody>
        </p:sp>
        <p:sp>
          <p:nvSpPr>
            <p:cNvPr id="28" name="ZoneTexte 27">
              <a:extLst>
                <a:ext uri="{FF2B5EF4-FFF2-40B4-BE49-F238E27FC236}">
                  <a16:creationId xmlns:a16="http://schemas.microsoft.com/office/drawing/2014/main" id="{E302BB2A-E0ED-4B33-95FA-360FB8A4F0E5}"/>
                </a:ext>
              </a:extLst>
            </p:cNvPr>
            <p:cNvSpPr txBox="1"/>
            <p:nvPr/>
          </p:nvSpPr>
          <p:spPr>
            <a:xfrm rot="3906867">
              <a:off x="5043681" y="4067172"/>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G</a:t>
              </a:r>
            </a:p>
          </p:txBody>
        </p:sp>
        <p:sp>
          <p:nvSpPr>
            <p:cNvPr id="29" name="ZoneTexte 28">
              <a:extLst>
                <a:ext uri="{FF2B5EF4-FFF2-40B4-BE49-F238E27FC236}">
                  <a16:creationId xmlns:a16="http://schemas.microsoft.com/office/drawing/2014/main" id="{87E4A8B6-F93C-4A2C-B411-C02AE5AE53C6}"/>
                </a:ext>
              </a:extLst>
            </p:cNvPr>
            <p:cNvSpPr txBox="1"/>
            <p:nvPr/>
          </p:nvSpPr>
          <p:spPr>
            <a:xfrm rot="4705880">
              <a:off x="5178827" y="4467071"/>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Z</a:t>
              </a:r>
            </a:p>
          </p:txBody>
        </p:sp>
        <p:sp>
          <p:nvSpPr>
            <p:cNvPr id="30" name="ZoneTexte 29">
              <a:extLst>
                <a:ext uri="{FF2B5EF4-FFF2-40B4-BE49-F238E27FC236}">
                  <a16:creationId xmlns:a16="http://schemas.microsoft.com/office/drawing/2014/main" id="{4988AA84-3AFA-46C1-ACF9-D490EBF93E0F}"/>
                </a:ext>
              </a:extLst>
            </p:cNvPr>
            <p:cNvSpPr txBox="1"/>
            <p:nvPr/>
          </p:nvSpPr>
          <p:spPr>
            <a:xfrm rot="20421973">
              <a:off x="3023059" y="3195477"/>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W</a:t>
              </a:r>
            </a:p>
          </p:txBody>
        </p:sp>
        <p:sp>
          <p:nvSpPr>
            <p:cNvPr id="31" name="ZoneTexte 30">
              <a:extLst>
                <a:ext uri="{FF2B5EF4-FFF2-40B4-BE49-F238E27FC236}">
                  <a16:creationId xmlns:a16="http://schemas.microsoft.com/office/drawing/2014/main" id="{92D7ED98-854F-443D-9851-9C2D36A7A80B}"/>
                </a:ext>
              </a:extLst>
            </p:cNvPr>
            <p:cNvSpPr txBox="1"/>
            <p:nvPr/>
          </p:nvSpPr>
          <p:spPr>
            <a:xfrm rot="19652229">
              <a:off x="2651757" y="3372815"/>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D</a:t>
              </a:r>
            </a:p>
          </p:txBody>
        </p:sp>
        <p:sp>
          <p:nvSpPr>
            <p:cNvPr id="32" name="ZoneTexte 31">
              <a:extLst>
                <a:ext uri="{FF2B5EF4-FFF2-40B4-BE49-F238E27FC236}">
                  <a16:creationId xmlns:a16="http://schemas.microsoft.com/office/drawing/2014/main" id="{0816DE7C-65EA-46F4-8F98-DA4E34689CD1}"/>
                </a:ext>
              </a:extLst>
            </p:cNvPr>
            <p:cNvSpPr txBox="1"/>
            <p:nvPr/>
          </p:nvSpPr>
          <p:spPr>
            <a:xfrm rot="18956093">
              <a:off x="2335875" y="3622198"/>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K</a:t>
              </a:r>
            </a:p>
          </p:txBody>
        </p:sp>
        <p:sp>
          <p:nvSpPr>
            <p:cNvPr id="33" name="ZoneTexte 32">
              <a:extLst>
                <a:ext uri="{FF2B5EF4-FFF2-40B4-BE49-F238E27FC236}">
                  <a16:creationId xmlns:a16="http://schemas.microsoft.com/office/drawing/2014/main" id="{92520A89-6EAD-4C93-83B7-497863DADE25}"/>
                </a:ext>
              </a:extLst>
            </p:cNvPr>
            <p:cNvSpPr txBox="1"/>
            <p:nvPr/>
          </p:nvSpPr>
          <p:spPr>
            <a:xfrm rot="17840556">
              <a:off x="2086491" y="3943624"/>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R</a:t>
              </a:r>
            </a:p>
          </p:txBody>
        </p:sp>
        <p:sp>
          <p:nvSpPr>
            <p:cNvPr id="34" name="ZoneTexte 33">
              <a:extLst>
                <a:ext uri="{FF2B5EF4-FFF2-40B4-BE49-F238E27FC236}">
                  <a16:creationId xmlns:a16="http://schemas.microsoft.com/office/drawing/2014/main" id="{CD888427-8BAC-434E-8A93-160709C2303E}"/>
                </a:ext>
              </a:extLst>
            </p:cNvPr>
            <p:cNvSpPr txBox="1"/>
            <p:nvPr/>
          </p:nvSpPr>
          <p:spPr>
            <a:xfrm rot="17157511">
              <a:off x="1931322" y="4309384"/>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Y</a:t>
              </a:r>
            </a:p>
          </p:txBody>
        </p:sp>
        <p:sp>
          <p:nvSpPr>
            <p:cNvPr id="35" name="ZoneTexte 34">
              <a:extLst>
                <a:ext uri="{FF2B5EF4-FFF2-40B4-BE49-F238E27FC236}">
                  <a16:creationId xmlns:a16="http://schemas.microsoft.com/office/drawing/2014/main" id="{5498B50F-7C13-471C-9B11-0ED92FE5D3A7}"/>
                </a:ext>
              </a:extLst>
            </p:cNvPr>
            <p:cNvSpPr txBox="1"/>
            <p:nvPr/>
          </p:nvSpPr>
          <p:spPr>
            <a:xfrm rot="16362797">
              <a:off x="1848194" y="4725020"/>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F</a:t>
              </a:r>
            </a:p>
          </p:txBody>
        </p:sp>
        <p:sp>
          <p:nvSpPr>
            <p:cNvPr id="36" name="ZoneTexte 35">
              <a:extLst>
                <a:ext uri="{FF2B5EF4-FFF2-40B4-BE49-F238E27FC236}">
                  <a16:creationId xmlns:a16="http://schemas.microsoft.com/office/drawing/2014/main" id="{9F7E609D-0CFA-4619-8DB2-9AFA626F86CE}"/>
                </a:ext>
              </a:extLst>
            </p:cNvPr>
            <p:cNvSpPr txBox="1"/>
            <p:nvPr/>
          </p:nvSpPr>
          <p:spPr>
            <a:xfrm rot="12956777">
              <a:off x="2482732" y="6118787"/>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H</a:t>
              </a:r>
            </a:p>
          </p:txBody>
        </p:sp>
        <p:sp>
          <p:nvSpPr>
            <p:cNvPr id="37" name="ZoneTexte 36">
              <a:extLst>
                <a:ext uri="{FF2B5EF4-FFF2-40B4-BE49-F238E27FC236}">
                  <a16:creationId xmlns:a16="http://schemas.microsoft.com/office/drawing/2014/main" id="{F2F36C93-A2A7-4494-8428-339FF2BA3FD2}"/>
                </a:ext>
              </a:extLst>
            </p:cNvPr>
            <p:cNvSpPr txBox="1"/>
            <p:nvPr/>
          </p:nvSpPr>
          <p:spPr>
            <a:xfrm rot="12333998">
              <a:off x="2840180" y="6326604"/>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O</a:t>
              </a:r>
            </a:p>
          </p:txBody>
        </p:sp>
        <p:sp>
          <p:nvSpPr>
            <p:cNvPr id="38" name="ZoneTexte 37">
              <a:extLst>
                <a:ext uri="{FF2B5EF4-FFF2-40B4-BE49-F238E27FC236}">
                  <a16:creationId xmlns:a16="http://schemas.microsoft.com/office/drawing/2014/main" id="{94CCD0C5-A006-42D9-BCCA-59EC75E45FAC}"/>
                </a:ext>
              </a:extLst>
            </p:cNvPr>
            <p:cNvSpPr txBox="1"/>
            <p:nvPr/>
          </p:nvSpPr>
          <p:spPr>
            <a:xfrm rot="11411296">
              <a:off x="3244987" y="6453438"/>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V</a:t>
              </a:r>
            </a:p>
          </p:txBody>
        </p:sp>
        <p:sp>
          <p:nvSpPr>
            <p:cNvPr id="39" name="ZoneTexte 38">
              <a:extLst>
                <a:ext uri="{FF2B5EF4-FFF2-40B4-BE49-F238E27FC236}">
                  <a16:creationId xmlns:a16="http://schemas.microsoft.com/office/drawing/2014/main" id="{C95CBA7A-9917-435E-82EB-A9D4E9AC897E}"/>
                </a:ext>
              </a:extLst>
            </p:cNvPr>
            <p:cNvSpPr txBox="1"/>
            <p:nvPr/>
          </p:nvSpPr>
          <p:spPr>
            <a:xfrm rot="10531313">
              <a:off x="3632661" y="6476235"/>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C</a:t>
              </a:r>
            </a:p>
          </p:txBody>
        </p:sp>
        <p:sp>
          <p:nvSpPr>
            <p:cNvPr id="40" name="ZoneTexte 39">
              <a:extLst>
                <a:ext uri="{FF2B5EF4-FFF2-40B4-BE49-F238E27FC236}">
                  <a16:creationId xmlns:a16="http://schemas.microsoft.com/office/drawing/2014/main" id="{D24FBBE6-199E-48DD-BB6C-9B86E9921F27}"/>
                </a:ext>
              </a:extLst>
            </p:cNvPr>
            <p:cNvSpPr txBox="1"/>
            <p:nvPr/>
          </p:nvSpPr>
          <p:spPr>
            <a:xfrm rot="9764576">
              <a:off x="4028901" y="6395877"/>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J</a:t>
              </a:r>
            </a:p>
          </p:txBody>
        </p:sp>
        <p:sp>
          <p:nvSpPr>
            <p:cNvPr id="41" name="ZoneTexte 40">
              <a:extLst>
                <a:ext uri="{FF2B5EF4-FFF2-40B4-BE49-F238E27FC236}">
                  <a16:creationId xmlns:a16="http://schemas.microsoft.com/office/drawing/2014/main" id="{957AFE0A-82C9-4613-8BDD-FAF5B058A652}"/>
                </a:ext>
              </a:extLst>
            </p:cNvPr>
            <p:cNvSpPr txBox="1"/>
            <p:nvPr/>
          </p:nvSpPr>
          <p:spPr>
            <a:xfrm rot="9062981">
              <a:off x="4386348" y="6226852"/>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Q</a:t>
              </a:r>
            </a:p>
          </p:txBody>
        </p:sp>
        <p:sp>
          <p:nvSpPr>
            <p:cNvPr id="42" name="ZoneTexte 41">
              <a:extLst>
                <a:ext uri="{FF2B5EF4-FFF2-40B4-BE49-F238E27FC236}">
                  <a16:creationId xmlns:a16="http://schemas.microsoft.com/office/drawing/2014/main" id="{01C6A1CF-3003-4661-9594-3C0F7C70B1A5}"/>
                </a:ext>
              </a:extLst>
            </p:cNvPr>
            <p:cNvSpPr txBox="1"/>
            <p:nvPr/>
          </p:nvSpPr>
          <p:spPr>
            <a:xfrm rot="7900052">
              <a:off x="4710545" y="5969159"/>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X</a:t>
              </a:r>
            </a:p>
          </p:txBody>
        </p:sp>
        <p:sp>
          <p:nvSpPr>
            <p:cNvPr id="43" name="ZoneTexte 42">
              <a:extLst>
                <a:ext uri="{FF2B5EF4-FFF2-40B4-BE49-F238E27FC236}">
                  <a16:creationId xmlns:a16="http://schemas.microsoft.com/office/drawing/2014/main" id="{7344D526-3610-4E74-A631-075A2B2D982E}"/>
                </a:ext>
              </a:extLst>
            </p:cNvPr>
            <p:cNvSpPr txBox="1"/>
            <p:nvPr/>
          </p:nvSpPr>
          <p:spPr>
            <a:xfrm rot="7291324">
              <a:off x="4978065" y="5634250"/>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E</a:t>
              </a:r>
            </a:p>
          </p:txBody>
        </p:sp>
        <p:sp>
          <p:nvSpPr>
            <p:cNvPr id="44" name="ZoneTexte 43">
              <a:extLst>
                <a:ext uri="{FF2B5EF4-FFF2-40B4-BE49-F238E27FC236}">
                  <a16:creationId xmlns:a16="http://schemas.microsoft.com/office/drawing/2014/main" id="{11D495B3-4867-4847-BAF1-977EABC41CC8}"/>
                </a:ext>
              </a:extLst>
            </p:cNvPr>
            <p:cNvSpPr txBox="1"/>
            <p:nvPr/>
          </p:nvSpPr>
          <p:spPr>
            <a:xfrm rot="6523604">
              <a:off x="5131722" y="5293057"/>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L</a:t>
              </a:r>
            </a:p>
          </p:txBody>
        </p:sp>
        <p:sp>
          <p:nvSpPr>
            <p:cNvPr id="45" name="ZoneTexte 44">
              <a:extLst>
                <a:ext uri="{FF2B5EF4-FFF2-40B4-BE49-F238E27FC236}">
                  <a16:creationId xmlns:a16="http://schemas.microsoft.com/office/drawing/2014/main" id="{60ECD160-B7E6-4B3A-BF9E-6B3BE794B371}"/>
                </a:ext>
              </a:extLst>
            </p:cNvPr>
            <p:cNvSpPr txBox="1"/>
            <p:nvPr/>
          </p:nvSpPr>
          <p:spPr>
            <a:xfrm rot="5574803">
              <a:off x="5212079" y="4864825"/>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S</a:t>
              </a:r>
            </a:p>
          </p:txBody>
        </p:sp>
        <p:sp>
          <p:nvSpPr>
            <p:cNvPr id="46" name="ZoneTexte 45">
              <a:extLst>
                <a:ext uri="{FF2B5EF4-FFF2-40B4-BE49-F238E27FC236}">
                  <a16:creationId xmlns:a16="http://schemas.microsoft.com/office/drawing/2014/main" id="{9BC02E4B-434D-4E7D-B756-1071652E7528}"/>
                </a:ext>
              </a:extLst>
            </p:cNvPr>
            <p:cNvSpPr txBox="1"/>
            <p:nvPr/>
          </p:nvSpPr>
          <p:spPr>
            <a:xfrm rot="13843247">
              <a:off x="2200100" y="5847239"/>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A</a:t>
              </a:r>
            </a:p>
          </p:txBody>
        </p:sp>
        <p:sp>
          <p:nvSpPr>
            <p:cNvPr id="47" name="ZoneTexte 46">
              <a:extLst>
                <a:ext uri="{FF2B5EF4-FFF2-40B4-BE49-F238E27FC236}">
                  <a16:creationId xmlns:a16="http://schemas.microsoft.com/office/drawing/2014/main" id="{A0B138C9-1C9D-4200-B4EE-27DA188EDC17}"/>
                </a:ext>
              </a:extLst>
            </p:cNvPr>
            <p:cNvSpPr txBox="1"/>
            <p:nvPr/>
          </p:nvSpPr>
          <p:spPr>
            <a:xfrm rot="14797686">
              <a:off x="2000596" y="5509186"/>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T</a:t>
              </a:r>
            </a:p>
          </p:txBody>
        </p:sp>
        <p:sp>
          <p:nvSpPr>
            <p:cNvPr id="48" name="ZoneTexte 47">
              <a:extLst>
                <a:ext uri="{FF2B5EF4-FFF2-40B4-BE49-F238E27FC236}">
                  <a16:creationId xmlns:a16="http://schemas.microsoft.com/office/drawing/2014/main" id="{19A26917-471F-400A-983E-23C35563F6C6}"/>
                </a:ext>
              </a:extLst>
            </p:cNvPr>
            <p:cNvSpPr txBox="1"/>
            <p:nvPr/>
          </p:nvSpPr>
          <p:spPr>
            <a:xfrm rot="15574082">
              <a:off x="1878674" y="5126800"/>
              <a:ext cx="304801" cy="338554"/>
            </a:xfrm>
            <a:prstGeom prst="rect">
              <a:avLst/>
            </a:prstGeom>
            <a:solidFill>
              <a:schemeClr val="bg1"/>
            </a:solidFill>
          </p:spPr>
          <p:txBody>
            <a:bodyPr wrap="square" lIns="0" tIns="0" rIns="0" bIns="0" rtlCol="0">
              <a:spAutoFit/>
            </a:bodyPr>
            <a:lstStyle/>
            <a:p>
              <a:pPr algn="ctr"/>
              <a:r>
                <a:rPr lang="fr-FR" sz="2200" dirty="0">
                  <a:solidFill>
                    <a:srgbClr val="00B050"/>
                  </a:solidFill>
                </a:rPr>
                <a:t>M</a:t>
              </a:r>
            </a:p>
          </p:txBody>
        </p:sp>
      </p:grpSp>
      <p:sp>
        <p:nvSpPr>
          <p:cNvPr id="5" name="Forme libre : forme 4">
            <a:extLst>
              <a:ext uri="{FF2B5EF4-FFF2-40B4-BE49-F238E27FC236}">
                <a16:creationId xmlns:a16="http://schemas.microsoft.com/office/drawing/2014/main" id="{925782CB-079C-4117-9E08-F4306EDA2487}"/>
              </a:ext>
            </a:extLst>
          </p:cNvPr>
          <p:cNvSpPr/>
          <p:nvPr/>
        </p:nvSpPr>
        <p:spPr>
          <a:xfrm>
            <a:off x="3302598" y="1710466"/>
            <a:ext cx="645458" cy="1215614"/>
          </a:xfrm>
          <a:custGeom>
            <a:avLst/>
            <a:gdLst>
              <a:gd name="connsiteX0" fmla="*/ 311971 w 645458"/>
              <a:gd name="connsiteY0" fmla="*/ 1204856 h 1215614"/>
              <a:gd name="connsiteX1" fmla="*/ 311971 w 645458"/>
              <a:gd name="connsiteY1" fmla="*/ 1204856 h 1215614"/>
              <a:gd name="connsiteX2" fmla="*/ 408790 w 645458"/>
              <a:gd name="connsiteY2" fmla="*/ 1215614 h 1215614"/>
              <a:gd name="connsiteX3" fmla="*/ 527124 w 645458"/>
              <a:gd name="connsiteY3" fmla="*/ 1204856 h 1215614"/>
              <a:gd name="connsiteX4" fmla="*/ 634701 w 645458"/>
              <a:gd name="connsiteY4" fmla="*/ 1194099 h 1215614"/>
              <a:gd name="connsiteX5" fmla="*/ 645458 w 645458"/>
              <a:gd name="connsiteY5" fmla="*/ 0 h 1215614"/>
              <a:gd name="connsiteX6" fmla="*/ 301214 w 645458"/>
              <a:gd name="connsiteY6" fmla="*/ 10758 h 1215614"/>
              <a:gd name="connsiteX7" fmla="*/ 0 w 645458"/>
              <a:gd name="connsiteY7" fmla="*/ 32273 h 1215614"/>
              <a:gd name="connsiteX8" fmla="*/ 311971 w 645458"/>
              <a:gd name="connsiteY8" fmla="*/ 1204856 h 121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458" h="1215614">
                <a:moveTo>
                  <a:pt x="311971" y="1204856"/>
                </a:moveTo>
                <a:lnTo>
                  <a:pt x="311971" y="1204856"/>
                </a:lnTo>
                <a:cubicBezTo>
                  <a:pt x="344244" y="1208442"/>
                  <a:pt x="376318" y="1215614"/>
                  <a:pt x="408790" y="1215614"/>
                </a:cubicBezTo>
                <a:cubicBezTo>
                  <a:pt x="448397" y="1215614"/>
                  <a:pt x="487734" y="1209002"/>
                  <a:pt x="527124" y="1204856"/>
                </a:cubicBezTo>
                <a:cubicBezTo>
                  <a:pt x="637767" y="1193210"/>
                  <a:pt x="579943" y="1194099"/>
                  <a:pt x="634701" y="1194099"/>
                </a:cubicBezTo>
                <a:cubicBezTo>
                  <a:pt x="638287" y="796066"/>
                  <a:pt x="641872" y="398033"/>
                  <a:pt x="645458" y="0"/>
                </a:cubicBezTo>
                <a:lnTo>
                  <a:pt x="301214" y="10758"/>
                </a:lnTo>
                <a:lnTo>
                  <a:pt x="0" y="32273"/>
                </a:lnTo>
                <a:lnTo>
                  <a:pt x="311971" y="1204856"/>
                </a:lnTo>
                <a:close/>
              </a:path>
            </a:pathLst>
          </a:custGeom>
          <a:solidFill>
            <a:srgbClr val="FF0000">
              <a:alpha val="25882"/>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323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6 : Il était une fois…</a:t>
            </a:r>
          </a:p>
        </p:txBody>
      </p:sp>
      <p:sp>
        <p:nvSpPr>
          <p:cNvPr id="4" name="ZoneTexte 3">
            <a:extLst>
              <a:ext uri="{FF2B5EF4-FFF2-40B4-BE49-F238E27FC236}">
                <a16:creationId xmlns:a16="http://schemas.microsoft.com/office/drawing/2014/main" id="{F5CB111E-D6BC-4F40-93E9-CE5F9AB04C96}"/>
              </a:ext>
            </a:extLst>
          </p:cNvPr>
          <p:cNvSpPr txBox="1"/>
          <p:nvPr/>
        </p:nvSpPr>
        <p:spPr>
          <a:xfrm>
            <a:off x="3205085" y="3090240"/>
            <a:ext cx="4032000" cy="1815882"/>
          </a:xfrm>
          <a:prstGeom prst="rect">
            <a:avLst/>
          </a:prstGeom>
          <a:noFill/>
          <a:ln w="28575">
            <a:solidFill>
              <a:srgbClr val="090A89"/>
            </a:solidFill>
          </a:ln>
        </p:spPr>
        <p:txBody>
          <a:bodyPr wrap="square" rtlCol="0">
            <a:spAutoFit/>
          </a:bodyPr>
          <a:lstStyle/>
          <a:p>
            <a:r>
              <a:rPr lang="fr-FR" sz="1400" b="1" i="1" dirty="0">
                <a:solidFill>
                  <a:srgbClr val="090A89"/>
                </a:solidFill>
              </a:rPr>
              <a:t>Quelle est la valeur de cette approximation ?</a:t>
            </a:r>
          </a:p>
          <a:p>
            <a:r>
              <a:rPr lang="fr-FR" sz="1400" dirty="0">
                <a:solidFill>
                  <a:srgbClr val="00B050"/>
                </a:solidFill>
              </a:rPr>
              <a:t>3,125</a:t>
            </a:r>
          </a:p>
          <a:p>
            <a:r>
              <a:rPr lang="fr-FR" sz="1400" b="1" i="1" dirty="0">
                <a:solidFill>
                  <a:srgbClr val="090A89"/>
                </a:solidFill>
              </a:rPr>
              <a:t>Quel est le nom de cette écriture ?</a:t>
            </a:r>
          </a:p>
          <a:p>
            <a:r>
              <a:rPr lang="fr-FR" sz="1400" dirty="0">
                <a:solidFill>
                  <a:srgbClr val="00B050"/>
                </a:solidFill>
              </a:rPr>
              <a:t>Ecriture cunéiforme</a:t>
            </a:r>
          </a:p>
          <a:p>
            <a:r>
              <a:rPr lang="fr-FR" sz="1400" b="1" i="1" dirty="0">
                <a:solidFill>
                  <a:srgbClr val="090A89"/>
                </a:solidFill>
              </a:rPr>
              <a:t>Où est-elle née et quand ?</a:t>
            </a:r>
          </a:p>
          <a:p>
            <a:r>
              <a:rPr lang="fr-FR" sz="1400" dirty="0">
                <a:solidFill>
                  <a:srgbClr val="00B050"/>
                </a:solidFill>
              </a:rPr>
              <a:t>Mésopotamie entre le IVe et IIe millénaire avant JC</a:t>
            </a:r>
          </a:p>
          <a:p>
            <a:r>
              <a:rPr lang="fr-FR" sz="1400" b="1" i="1" dirty="0">
                <a:solidFill>
                  <a:srgbClr val="090A89"/>
                </a:solidFill>
              </a:rPr>
              <a:t>Quel est le nom de ce support ?</a:t>
            </a:r>
          </a:p>
          <a:p>
            <a:r>
              <a:rPr lang="fr-FR" sz="1400" dirty="0">
                <a:solidFill>
                  <a:srgbClr val="00B050"/>
                </a:solidFill>
              </a:rPr>
              <a:t>Tablette</a:t>
            </a:r>
          </a:p>
        </p:txBody>
      </p:sp>
      <p:grpSp>
        <p:nvGrpSpPr>
          <p:cNvPr id="2" name="Groupe 1">
            <a:extLst>
              <a:ext uri="{FF2B5EF4-FFF2-40B4-BE49-F238E27FC236}">
                <a16:creationId xmlns:a16="http://schemas.microsoft.com/office/drawing/2014/main" id="{A5BC07B1-9086-474C-9D89-BE84BD53EF6F}"/>
              </a:ext>
            </a:extLst>
          </p:cNvPr>
          <p:cNvGrpSpPr/>
          <p:nvPr/>
        </p:nvGrpSpPr>
        <p:grpSpPr>
          <a:xfrm>
            <a:off x="267038" y="3090240"/>
            <a:ext cx="2700000" cy="1800000"/>
            <a:chOff x="2745492" y="2343642"/>
            <a:chExt cx="2700000" cy="1800000"/>
          </a:xfrm>
        </p:grpSpPr>
        <p:grpSp>
          <p:nvGrpSpPr>
            <p:cNvPr id="8" name="Groupe 7">
              <a:extLst>
                <a:ext uri="{FF2B5EF4-FFF2-40B4-BE49-F238E27FC236}">
                  <a16:creationId xmlns:a16="http://schemas.microsoft.com/office/drawing/2014/main" id="{50C8B37C-5F28-43EC-8EC3-8C895A3AF65D}"/>
                </a:ext>
              </a:extLst>
            </p:cNvPr>
            <p:cNvGrpSpPr/>
            <p:nvPr/>
          </p:nvGrpSpPr>
          <p:grpSpPr>
            <a:xfrm>
              <a:off x="2745492" y="2343642"/>
              <a:ext cx="2700000" cy="1800000"/>
              <a:chOff x="786063" y="5630779"/>
              <a:chExt cx="2700000" cy="1800000"/>
            </a:xfrm>
          </p:grpSpPr>
          <p:sp>
            <p:nvSpPr>
              <p:cNvPr id="9" name="ZoneTexte 8">
                <a:extLst>
                  <a:ext uri="{FF2B5EF4-FFF2-40B4-BE49-F238E27FC236}">
                    <a16:creationId xmlns:a16="http://schemas.microsoft.com/office/drawing/2014/main" id="{E3896D7E-8E33-4347-8DC5-ADA4954126C5}"/>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5</a:t>
                </a:r>
              </a:p>
            </p:txBody>
          </p:sp>
          <p:sp>
            <p:nvSpPr>
              <p:cNvPr id="10" name="Rectangle 9">
                <a:extLst>
                  <a:ext uri="{FF2B5EF4-FFF2-40B4-BE49-F238E27FC236}">
                    <a16:creationId xmlns:a16="http://schemas.microsoft.com/office/drawing/2014/main" id="{C053953B-12A2-4186-B174-F9B4753691F2}"/>
                  </a:ext>
                </a:extLst>
              </p:cNvPr>
              <p:cNvSpPr/>
              <p:nvPr/>
            </p:nvSpPr>
            <p:spPr>
              <a:xfrm>
                <a:off x="786063" y="5630779"/>
                <a:ext cx="2700000" cy="1800000"/>
              </a:xfrm>
              <a:prstGeom prst="rect">
                <a:avLst/>
              </a:prstGeom>
              <a:noFill/>
              <a:ln>
                <a:solidFill>
                  <a:srgbClr val="090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CE834347-4229-413B-BEBC-6F19B82670EE}"/>
                </a:ext>
              </a:extLst>
            </p:cNvPr>
            <p:cNvSpPr txBox="1"/>
            <p:nvPr/>
          </p:nvSpPr>
          <p:spPr>
            <a:xfrm>
              <a:off x="2766498" y="3891551"/>
              <a:ext cx="1941534" cy="215444"/>
            </a:xfrm>
            <a:prstGeom prst="rect">
              <a:avLst/>
            </a:prstGeom>
            <a:noFill/>
          </p:spPr>
          <p:txBody>
            <a:bodyPr wrap="square" rtlCol="0">
              <a:spAutoFit/>
            </a:bodyPr>
            <a:lstStyle/>
            <a:p>
              <a:r>
                <a:rPr lang="fr-FR" sz="800" i="1" dirty="0">
                  <a:solidFill>
                    <a:srgbClr val="FF0000"/>
                  </a:solidFill>
                </a:rPr>
                <a:t>Photo d’une tablette </a:t>
              </a:r>
              <a:r>
                <a:rPr lang="fr-FR" sz="800" i="1" dirty="0" err="1">
                  <a:solidFill>
                    <a:srgbClr val="FF0000"/>
                  </a:solidFill>
                </a:rPr>
                <a:t>babylonnienne</a:t>
              </a:r>
              <a:endParaRPr lang="fr-FR" sz="800" i="1" dirty="0">
                <a:solidFill>
                  <a:srgbClr val="FF0000"/>
                </a:solidFill>
              </a:endParaRPr>
            </a:p>
          </p:txBody>
        </p:sp>
      </p:grpSp>
      <p:grpSp>
        <p:nvGrpSpPr>
          <p:cNvPr id="14" name="Groupe 13">
            <a:extLst>
              <a:ext uri="{FF2B5EF4-FFF2-40B4-BE49-F238E27FC236}">
                <a16:creationId xmlns:a16="http://schemas.microsoft.com/office/drawing/2014/main" id="{128FD760-E9BD-4CE8-A2A2-EB743E6D3345}"/>
              </a:ext>
            </a:extLst>
          </p:cNvPr>
          <p:cNvGrpSpPr/>
          <p:nvPr/>
        </p:nvGrpSpPr>
        <p:grpSpPr>
          <a:xfrm>
            <a:off x="267038" y="5628606"/>
            <a:ext cx="2700000" cy="1800000"/>
            <a:chOff x="2745492" y="2343642"/>
            <a:chExt cx="2700000" cy="1800000"/>
          </a:xfrm>
        </p:grpSpPr>
        <p:grpSp>
          <p:nvGrpSpPr>
            <p:cNvPr id="15" name="Groupe 14">
              <a:extLst>
                <a:ext uri="{FF2B5EF4-FFF2-40B4-BE49-F238E27FC236}">
                  <a16:creationId xmlns:a16="http://schemas.microsoft.com/office/drawing/2014/main" id="{3E43CEFE-1B2B-4782-9355-0E3E602EBA88}"/>
                </a:ext>
              </a:extLst>
            </p:cNvPr>
            <p:cNvGrpSpPr/>
            <p:nvPr/>
          </p:nvGrpSpPr>
          <p:grpSpPr>
            <a:xfrm>
              <a:off x="2745492" y="2343642"/>
              <a:ext cx="2700000" cy="1800000"/>
              <a:chOff x="786063" y="5630779"/>
              <a:chExt cx="2700000" cy="1800000"/>
            </a:xfrm>
          </p:grpSpPr>
          <p:sp>
            <p:nvSpPr>
              <p:cNvPr id="17" name="ZoneTexte 16">
                <a:extLst>
                  <a:ext uri="{FF2B5EF4-FFF2-40B4-BE49-F238E27FC236}">
                    <a16:creationId xmlns:a16="http://schemas.microsoft.com/office/drawing/2014/main" id="{A1F1DDA2-14CE-42E2-B0F5-BCC4E0A313B0}"/>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6</a:t>
                </a:r>
              </a:p>
            </p:txBody>
          </p:sp>
          <p:sp>
            <p:nvSpPr>
              <p:cNvPr id="18" name="Rectangle 17">
                <a:extLst>
                  <a:ext uri="{FF2B5EF4-FFF2-40B4-BE49-F238E27FC236}">
                    <a16:creationId xmlns:a16="http://schemas.microsoft.com/office/drawing/2014/main" id="{1BA82010-481C-4423-989E-BE6D3055C364}"/>
                  </a:ext>
                </a:extLst>
              </p:cNvPr>
              <p:cNvSpPr/>
              <p:nvPr/>
            </p:nvSpPr>
            <p:spPr>
              <a:xfrm>
                <a:off x="786063" y="5630779"/>
                <a:ext cx="2700000" cy="1800000"/>
              </a:xfrm>
              <a:prstGeom prst="rect">
                <a:avLst/>
              </a:prstGeom>
              <a:noFill/>
              <a:ln>
                <a:solidFill>
                  <a:srgbClr val="090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a:extLst>
                <a:ext uri="{FF2B5EF4-FFF2-40B4-BE49-F238E27FC236}">
                  <a16:creationId xmlns:a16="http://schemas.microsoft.com/office/drawing/2014/main" id="{D9234A7D-FE31-4868-9EE1-13A8DBAC5894}"/>
                </a:ext>
              </a:extLst>
            </p:cNvPr>
            <p:cNvSpPr txBox="1"/>
            <p:nvPr/>
          </p:nvSpPr>
          <p:spPr>
            <a:xfrm>
              <a:off x="2766498" y="3891551"/>
              <a:ext cx="1941534" cy="215444"/>
            </a:xfrm>
            <a:prstGeom prst="rect">
              <a:avLst/>
            </a:prstGeom>
            <a:noFill/>
          </p:spPr>
          <p:txBody>
            <a:bodyPr wrap="square" rtlCol="0">
              <a:spAutoFit/>
            </a:bodyPr>
            <a:lstStyle/>
            <a:p>
              <a:r>
                <a:rPr lang="fr-FR" sz="800" i="1" dirty="0">
                  <a:solidFill>
                    <a:srgbClr val="FF0000"/>
                  </a:solidFill>
                </a:rPr>
                <a:t>Photo du papyrus de </a:t>
              </a:r>
              <a:r>
                <a:rPr lang="fr-FR" sz="800" i="1" dirty="0" err="1">
                  <a:solidFill>
                    <a:srgbClr val="FF0000"/>
                  </a:solidFill>
                </a:rPr>
                <a:t>Rhind</a:t>
              </a:r>
              <a:endParaRPr lang="fr-FR" sz="800" i="1" dirty="0">
                <a:solidFill>
                  <a:srgbClr val="FF0000"/>
                </a:solidFill>
              </a:endParaRPr>
            </a:p>
          </p:txBody>
        </p:sp>
      </p:grpSp>
      <p:grpSp>
        <p:nvGrpSpPr>
          <p:cNvPr id="19" name="Groupe 18">
            <a:extLst>
              <a:ext uri="{FF2B5EF4-FFF2-40B4-BE49-F238E27FC236}">
                <a16:creationId xmlns:a16="http://schemas.microsoft.com/office/drawing/2014/main" id="{217DCA23-ABD5-4C86-8448-81AADD1EA031}"/>
              </a:ext>
            </a:extLst>
          </p:cNvPr>
          <p:cNvGrpSpPr/>
          <p:nvPr/>
        </p:nvGrpSpPr>
        <p:grpSpPr>
          <a:xfrm>
            <a:off x="267038" y="8533464"/>
            <a:ext cx="2700000" cy="1800000"/>
            <a:chOff x="2745492" y="2343642"/>
            <a:chExt cx="2700000" cy="1800000"/>
          </a:xfrm>
        </p:grpSpPr>
        <p:grpSp>
          <p:nvGrpSpPr>
            <p:cNvPr id="20" name="Groupe 19">
              <a:extLst>
                <a:ext uri="{FF2B5EF4-FFF2-40B4-BE49-F238E27FC236}">
                  <a16:creationId xmlns:a16="http://schemas.microsoft.com/office/drawing/2014/main" id="{C6F1DD23-06EF-47D2-934F-B4AC8C5BBD29}"/>
                </a:ext>
              </a:extLst>
            </p:cNvPr>
            <p:cNvGrpSpPr/>
            <p:nvPr/>
          </p:nvGrpSpPr>
          <p:grpSpPr>
            <a:xfrm>
              <a:off x="2745492" y="2343642"/>
              <a:ext cx="2700000" cy="1800000"/>
              <a:chOff x="786063" y="5630779"/>
              <a:chExt cx="2700000" cy="1800000"/>
            </a:xfrm>
          </p:grpSpPr>
          <p:sp>
            <p:nvSpPr>
              <p:cNvPr id="22" name="ZoneTexte 21">
                <a:extLst>
                  <a:ext uri="{FF2B5EF4-FFF2-40B4-BE49-F238E27FC236}">
                    <a16:creationId xmlns:a16="http://schemas.microsoft.com/office/drawing/2014/main" id="{83CE95FF-45F0-4A35-9A14-14E260EDC997}"/>
                  </a:ext>
                </a:extLst>
              </p:cNvPr>
              <p:cNvSpPr txBox="1"/>
              <p:nvPr/>
            </p:nvSpPr>
            <p:spPr>
              <a:xfrm>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7</a:t>
                </a:r>
              </a:p>
            </p:txBody>
          </p:sp>
          <p:sp>
            <p:nvSpPr>
              <p:cNvPr id="23" name="Rectangle 22">
                <a:extLst>
                  <a:ext uri="{FF2B5EF4-FFF2-40B4-BE49-F238E27FC236}">
                    <a16:creationId xmlns:a16="http://schemas.microsoft.com/office/drawing/2014/main" id="{E9661632-83B8-4A9A-95FF-41BF3C25BF1C}"/>
                  </a:ext>
                </a:extLst>
              </p:cNvPr>
              <p:cNvSpPr/>
              <p:nvPr/>
            </p:nvSpPr>
            <p:spPr>
              <a:xfrm>
                <a:off x="786063" y="5630779"/>
                <a:ext cx="2700000" cy="1800000"/>
              </a:xfrm>
              <a:prstGeom prst="rect">
                <a:avLst/>
              </a:prstGeom>
              <a:noFill/>
              <a:ln>
                <a:solidFill>
                  <a:srgbClr val="090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ZoneTexte 20">
              <a:extLst>
                <a:ext uri="{FF2B5EF4-FFF2-40B4-BE49-F238E27FC236}">
                  <a16:creationId xmlns:a16="http://schemas.microsoft.com/office/drawing/2014/main" id="{2E759C66-8BB8-4049-86F9-1781B26C9310}"/>
                </a:ext>
              </a:extLst>
            </p:cNvPr>
            <p:cNvSpPr txBox="1"/>
            <p:nvPr/>
          </p:nvSpPr>
          <p:spPr>
            <a:xfrm>
              <a:off x="2766498" y="3891551"/>
              <a:ext cx="1941534" cy="215444"/>
            </a:xfrm>
            <a:prstGeom prst="rect">
              <a:avLst/>
            </a:prstGeom>
            <a:noFill/>
          </p:spPr>
          <p:txBody>
            <a:bodyPr wrap="square" rtlCol="0">
              <a:spAutoFit/>
            </a:bodyPr>
            <a:lstStyle/>
            <a:p>
              <a:r>
                <a:rPr lang="fr-FR" sz="800" i="1" dirty="0">
                  <a:solidFill>
                    <a:srgbClr val="FF0000"/>
                  </a:solidFill>
                </a:rPr>
                <a:t>Photo d’un ordinateur</a:t>
              </a:r>
            </a:p>
          </p:txBody>
        </p:sp>
      </p:grpSp>
      <p:pic>
        <p:nvPicPr>
          <p:cNvPr id="29" name="Picture 6" descr="RÃ©sultat de recherche d'images pour &quot;pi&quot;">
            <a:extLst>
              <a:ext uri="{FF2B5EF4-FFF2-40B4-BE49-F238E27FC236}">
                <a16:creationId xmlns:a16="http://schemas.microsoft.com/office/drawing/2014/main" id="{45FD7022-8162-4ED6-B1BC-82E3D6ADA64A}"/>
              </a:ext>
            </a:extLst>
          </p:cNvPr>
          <p:cNvPicPr>
            <a:picLocks noChangeAspect="1" noChangeArrowheads="1"/>
          </p:cNvPicPr>
          <p:nvPr/>
        </p:nvPicPr>
        <p:blipFill>
          <a:blip r:embed="rId2" cstate="print"/>
          <a:srcRect/>
          <a:stretch>
            <a:fillRect/>
          </a:stretch>
        </p:blipFill>
        <p:spPr bwMode="auto">
          <a:xfrm>
            <a:off x="89152" y="123890"/>
            <a:ext cx="1314252" cy="1314252"/>
          </a:xfrm>
          <a:prstGeom prst="rect">
            <a:avLst/>
          </a:prstGeom>
          <a:noFill/>
        </p:spPr>
      </p:pic>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20017D73-0F9D-4820-8310-C208CF5DE720}"/>
                  </a:ext>
                </a:extLst>
              </p:cNvPr>
              <p:cNvSpPr txBox="1"/>
              <p:nvPr/>
            </p:nvSpPr>
            <p:spPr>
              <a:xfrm>
                <a:off x="221766" y="1720518"/>
                <a:ext cx="7092000" cy="1259768"/>
              </a:xfrm>
              <a:prstGeom prst="rect">
                <a:avLst/>
              </a:prstGeom>
              <a:noFill/>
            </p:spPr>
            <p:txBody>
              <a:bodyPr wrap="square" rtlCol="0">
                <a:spAutoFit/>
              </a:bodyPr>
              <a:lstStyle/>
              <a:p>
                <a:pPr algn="just"/>
                <a:r>
                  <a:rPr lang="fr-FR" sz="1400" dirty="0"/>
                  <a:t>Pi recèle des propriétés si passionnantes qu’il a fasciné les hommes depuis plus de 4000 ans. Très tôt, ils ont été convaincus qu’il existait un rapport entre le périmètre du cercle et son diamètre. A partir de là, ils n’ont cessé de chercher une approximation la plus précise possible.</a:t>
                </a:r>
              </a:p>
              <a:p>
                <a:r>
                  <a:rPr lang="fr-FR" sz="1400" dirty="0"/>
                  <a:t>Sur le support suivant, on a pu retrouver l’une des plus anciennes approximations de pi. </a:t>
                </a:r>
              </a:p>
              <a:p>
                <a:r>
                  <a:rPr lang="fr-FR" sz="1400" dirty="0"/>
                  <a:t>Il s’agissait de 3 + </a:t>
                </a:r>
                <a14:m>
                  <m:oMath xmlns:m="http://schemas.openxmlformats.org/officeDocument/2006/math">
                    <m:f>
                      <m:fPr>
                        <m:ctrlPr>
                          <a:rPr lang="fr-FR" sz="1400" i="1" smtClean="0">
                            <a:latin typeface="Cambria Math" panose="02040503050406030204" pitchFamily="18" charset="0"/>
                          </a:rPr>
                        </m:ctrlPr>
                      </m:fPr>
                      <m:num>
                        <m:r>
                          <a:rPr lang="fr-FR" sz="1400" b="0" i="1" smtClean="0">
                            <a:latin typeface="Cambria Math" panose="02040503050406030204" pitchFamily="18" charset="0"/>
                          </a:rPr>
                          <m:t>1</m:t>
                        </m:r>
                      </m:num>
                      <m:den>
                        <m:r>
                          <a:rPr lang="fr-FR" sz="1400" b="0" i="1" smtClean="0">
                            <a:latin typeface="Cambria Math" panose="02040503050406030204" pitchFamily="18" charset="0"/>
                          </a:rPr>
                          <m:t>8</m:t>
                        </m:r>
                      </m:den>
                    </m:f>
                  </m:oMath>
                </a14:m>
                <a:r>
                  <a:rPr lang="fr-FR" sz="1400" dirty="0"/>
                  <a:t>.</a:t>
                </a:r>
              </a:p>
            </p:txBody>
          </p:sp>
        </mc:Choice>
        <mc:Fallback xmlns="">
          <p:sp>
            <p:nvSpPr>
              <p:cNvPr id="36" name="ZoneTexte 35">
                <a:extLst>
                  <a:ext uri="{FF2B5EF4-FFF2-40B4-BE49-F238E27FC236}">
                    <a16:creationId xmlns:a16="http://schemas.microsoft.com/office/drawing/2014/main" id="{20017D73-0F9D-4820-8310-C208CF5DE720}"/>
                  </a:ext>
                </a:extLst>
              </p:cNvPr>
              <p:cNvSpPr txBox="1">
                <a:spLocks noRot="1" noChangeAspect="1" noMove="1" noResize="1" noEditPoints="1" noAdjustHandles="1" noChangeArrowheads="1" noChangeShapeType="1" noTextEdit="1"/>
              </p:cNvSpPr>
              <p:nvPr/>
            </p:nvSpPr>
            <p:spPr>
              <a:xfrm>
                <a:off x="221766" y="1720518"/>
                <a:ext cx="7092000" cy="1259768"/>
              </a:xfrm>
              <a:prstGeom prst="rect">
                <a:avLst/>
              </a:prstGeom>
              <a:blipFill>
                <a:blip r:embed="rId3"/>
                <a:stretch>
                  <a:fillRect l="-258" t="-966" r="-172" b="-966"/>
                </a:stretch>
              </a:blipFill>
            </p:spPr>
            <p:txBody>
              <a:bodyPr/>
              <a:lstStyle/>
              <a:p>
                <a:r>
                  <a:rPr lang="fr-FR">
                    <a:noFill/>
                  </a:rPr>
                  <a:t> </a:t>
                </a:r>
              </a:p>
            </p:txBody>
          </p:sp>
        </mc:Fallback>
      </mc:AlternateContent>
      <p:sp>
        <p:nvSpPr>
          <p:cNvPr id="39" name="ZoneTexte 38">
            <a:extLst>
              <a:ext uri="{FF2B5EF4-FFF2-40B4-BE49-F238E27FC236}">
                <a16:creationId xmlns:a16="http://schemas.microsoft.com/office/drawing/2014/main" id="{F9A87AEF-3CF8-426F-AB55-44D3A6F12717}"/>
              </a:ext>
            </a:extLst>
          </p:cNvPr>
          <p:cNvSpPr txBox="1"/>
          <p:nvPr/>
        </p:nvSpPr>
        <p:spPr>
          <a:xfrm>
            <a:off x="221766" y="7617015"/>
            <a:ext cx="7092000" cy="738664"/>
          </a:xfrm>
          <a:prstGeom prst="rect">
            <a:avLst/>
          </a:prstGeom>
          <a:noFill/>
        </p:spPr>
        <p:txBody>
          <a:bodyPr wrap="square" rtlCol="0">
            <a:spAutoFit/>
          </a:bodyPr>
          <a:lstStyle/>
          <a:p>
            <a:r>
              <a:rPr lang="fr-FR" sz="1400" dirty="0"/>
              <a:t>Puis, au III</a:t>
            </a:r>
            <a:r>
              <a:rPr lang="fr-FR" sz="1400" baseline="30000" dirty="0"/>
              <a:t>e</a:t>
            </a:r>
            <a:r>
              <a:rPr lang="fr-FR" sz="1400" dirty="0"/>
              <a:t> siècle avant J.C., Archimède de Syracuse avec sa méthode des polygones (voir énigme 4) trouvera une approximation au centième désormais bien célèbre : 3,14.</a:t>
            </a:r>
          </a:p>
          <a:p>
            <a:r>
              <a:rPr lang="fr-FR" sz="1400" dirty="0"/>
              <a:t>Ensuite, il faudra attendre des siècles et des siècles pour obtenir de meilleures approximations.</a:t>
            </a:r>
          </a:p>
        </p:txBody>
      </p:sp>
      <p:sp>
        <p:nvSpPr>
          <p:cNvPr id="40" name="ZoneTexte 39">
            <a:extLst>
              <a:ext uri="{FF2B5EF4-FFF2-40B4-BE49-F238E27FC236}">
                <a16:creationId xmlns:a16="http://schemas.microsoft.com/office/drawing/2014/main" id="{FDD8C129-4940-469E-8812-DAB4A567DCD6}"/>
              </a:ext>
            </a:extLst>
          </p:cNvPr>
          <p:cNvSpPr txBox="1"/>
          <p:nvPr/>
        </p:nvSpPr>
        <p:spPr>
          <a:xfrm>
            <a:off x="3205085" y="8533464"/>
            <a:ext cx="4032000" cy="1846659"/>
          </a:xfrm>
          <a:prstGeom prst="rect">
            <a:avLst/>
          </a:prstGeom>
          <a:noFill/>
          <a:ln w="28575">
            <a:solidFill>
              <a:srgbClr val="090A89"/>
            </a:solidFill>
          </a:ln>
        </p:spPr>
        <p:txBody>
          <a:bodyPr wrap="square" rtlCol="0">
            <a:spAutoFit/>
          </a:bodyPr>
          <a:lstStyle/>
          <a:p>
            <a:pPr algn="just"/>
            <a:r>
              <a:rPr lang="fr-FR" sz="1400" dirty="0"/>
              <a:t>Au XIV</a:t>
            </a:r>
            <a:r>
              <a:rPr lang="fr-FR" sz="1400" baseline="30000" dirty="0"/>
              <a:t>e</a:t>
            </a:r>
            <a:r>
              <a:rPr lang="fr-FR" sz="1400" dirty="0"/>
              <a:t> siècle, les arabes trouveront 14 décimales</a:t>
            </a:r>
            <a:r>
              <a:rPr lang="fr-FR" sz="1400" b="1" i="1" dirty="0"/>
              <a:t>. </a:t>
            </a:r>
            <a:r>
              <a:rPr lang="fr-FR" sz="1400" b="1" i="1" dirty="0">
                <a:solidFill>
                  <a:srgbClr val="090A89"/>
                </a:solidFill>
              </a:rPr>
              <a:t>Quelle approximation de pi obtiennent-ils ?</a:t>
            </a:r>
          </a:p>
          <a:p>
            <a:pPr algn="just"/>
            <a:r>
              <a:rPr lang="fr-FR" sz="1400" dirty="0">
                <a:solidFill>
                  <a:srgbClr val="00B050"/>
                </a:solidFill>
              </a:rPr>
              <a:t>3,14159265358979</a:t>
            </a:r>
          </a:p>
          <a:p>
            <a:pPr algn="just"/>
            <a:r>
              <a:rPr lang="fr-FR" sz="1400" dirty="0"/>
              <a:t>En 1609, un allemand trouvera 34 décimales.</a:t>
            </a:r>
          </a:p>
          <a:p>
            <a:pPr algn="just"/>
            <a:r>
              <a:rPr lang="fr-FR" sz="1400" dirty="0"/>
              <a:t>Il faudra attendre l’apparition des ordinateurs pour faire un bond spectaculaire. Aujourd’hui, ce sont plus de 13 300 milliards de décimales qui sont connues.</a:t>
            </a:r>
          </a:p>
          <a:p>
            <a:pPr marL="342900" indent="-342900" algn="just">
              <a:buAutoNum type="arabicPeriod"/>
            </a:pPr>
            <a:endParaRPr lang="fr-FR" sz="16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1D251EC-F745-4F0B-88D0-FEC9AA692983}"/>
                  </a:ext>
                </a:extLst>
              </p:cNvPr>
              <p:cNvSpPr/>
              <p:nvPr/>
            </p:nvSpPr>
            <p:spPr>
              <a:xfrm>
                <a:off x="221766" y="5053725"/>
                <a:ext cx="7092000" cy="398122"/>
              </a:xfrm>
              <a:prstGeom prst="rect">
                <a:avLst/>
              </a:prstGeom>
            </p:spPr>
            <p:txBody>
              <a:bodyPr wrap="square">
                <a:spAutoFit/>
              </a:bodyPr>
              <a:lstStyle/>
              <a:p>
                <a:r>
                  <a:rPr lang="fr-FR" sz="1400" dirty="0"/>
                  <a:t>Sur le support suivant, on a pu retrouver une autre approximation. Il s’agissait de </a:t>
                </a:r>
                <a14:m>
                  <m:oMath xmlns:m="http://schemas.openxmlformats.org/officeDocument/2006/math">
                    <m:f>
                      <m:fPr>
                        <m:ctrlPr>
                          <a:rPr lang="fr-FR" sz="1400" i="1">
                            <a:latin typeface="Cambria Math" panose="02040503050406030204" pitchFamily="18" charset="0"/>
                          </a:rPr>
                        </m:ctrlPr>
                      </m:fPr>
                      <m:num>
                        <m:r>
                          <a:rPr lang="fr-FR" sz="1400" i="1">
                            <a:latin typeface="Cambria Math" panose="02040503050406030204" pitchFamily="18" charset="0"/>
                          </a:rPr>
                          <m:t>16</m:t>
                        </m:r>
                      </m:num>
                      <m:den>
                        <m:r>
                          <a:rPr lang="fr-FR" sz="1400" i="1">
                            <a:latin typeface="Cambria Math" panose="02040503050406030204" pitchFamily="18" charset="0"/>
                          </a:rPr>
                          <m:t>9</m:t>
                        </m:r>
                      </m:den>
                    </m:f>
                    <m:r>
                      <a:rPr lang="fr-FR" sz="1400">
                        <a:latin typeface="Cambria Math" panose="02040503050406030204" pitchFamily="18" charset="0"/>
                      </a:rPr>
                      <m:t> </m:t>
                    </m:r>
                    <m:r>
                      <a:rPr lang="fr-FR" sz="1400" i="1">
                        <a:latin typeface="Cambria Math" panose="02040503050406030204" pitchFamily="18" charset="0"/>
                        <a:ea typeface="Cambria Math" panose="02040503050406030204" pitchFamily="18" charset="0"/>
                      </a:rPr>
                      <m:t>× </m:t>
                    </m:r>
                    <m:f>
                      <m:fPr>
                        <m:ctrlPr>
                          <a:rPr lang="fr-FR" sz="1400" i="1">
                            <a:latin typeface="Cambria Math" panose="02040503050406030204" pitchFamily="18" charset="0"/>
                            <a:ea typeface="Cambria Math" panose="02040503050406030204" pitchFamily="18" charset="0"/>
                          </a:rPr>
                        </m:ctrlPr>
                      </m:fPr>
                      <m:num>
                        <m:r>
                          <a:rPr lang="fr-FR" sz="1400" i="1">
                            <a:latin typeface="Cambria Math" panose="02040503050406030204" pitchFamily="18" charset="0"/>
                            <a:ea typeface="Cambria Math" panose="02040503050406030204" pitchFamily="18" charset="0"/>
                          </a:rPr>
                          <m:t>16</m:t>
                        </m:r>
                      </m:num>
                      <m:den>
                        <m:r>
                          <a:rPr lang="fr-FR" sz="1400" i="1">
                            <a:latin typeface="Cambria Math" panose="02040503050406030204" pitchFamily="18" charset="0"/>
                            <a:ea typeface="Cambria Math" panose="02040503050406030204" pitchFamily="18" charset="0"/>
                          </a:rPr>
                          <m:t>9</m:t>
                        </m:r>
                      </m:den>
                    </m:f>
                  </m:oMath>
                </a14:m>
                <a:endParaRPr lang="fr-FR" sz="1400" dirty="0"/>
              </a:p>
            </p:txBody>
          </p:sp>
        </mc:Choice>
        <mc:Fallback xmlns="">
          <p:sp>
            <p:nvSpPr>
              <p:cNvPr id="3" name="Rectangle 2">
                <a:extLst>
                  <a:ext uri="{FF2B5EF4-FFF2-40B4-BE49-F238E27FC236}">
                    <a16:creationId xmlns:a16="http://schemas.microsoft.com/office/drawing/2014/main" id="{51D251EC-F745-4F0B-88D0-FEC9AA692983}"/>
                  </a:ext>
                </a:extLst>
              </p:cNvPr>
              <p:cNvSpPr>
                <a:spLocks noRot="1" noChangeAspect="1" noMove="1" noResize="1" noEditPoints="1" noAdjustHandles="1" noChangeArrowheads="1" noChangeShapeType="1" noTextEdit="1"/>
              </p:cNvSpPr>
              <p:nvPr/>
            </p:nvSpPr>
            <p:spPr>
              <a:xfrm>
                <a:off x="221766" y="5053725"/>
                <a:ext cx="7092000" cy="398122"/>
              </a:xfrm>
              <a:prstGeom prst="rect">
                <a:avLst/>
              </a:prstGeom>
              <a:blipFill>
                <a:blip r:embed="rId4"/>
                <a:stretch>
                  <a:fillRect l="-258" b="-6154"/>
                </a:stretch>
              </a:blipFill>
            </p:spPr>
            <p:txBody>
              <a:bodyPr/>
              <a:lstStyle/>
              <a:p>
                <a:r>
                  <a:rPr lang="fr-FR">
                    <a:noFill/>
                  </a:rPr>
                  <a:t> </a:t>
                </a:r>
              </a:p>
            </p:txBody>
          </p:sp>
        </mc:Fallback>
      </mc:AlternateContent>
      <p:sp>
        <p:nvSpPr>
          <p:cNvPr id="41" name="ZoneTexte 40">
            <a:extLst>
              <a:ext uri="{FF2B5EF4-FFF2-40B4-BE49-F238E27FC236}">
                <a16:creationId xmlns:a16="http://schemas.microsoft.com/office/drawing/2014/main" id="{D0C88814-8E4E-4A9C-B0B5-5376BBFEF4DB}"/>
              </a:ext>
            </a:extLst>
          </p:cNvPr>
          <p:cNvSpPr txBox="1"/>
          <p:nvPr/>
        </p:nvSpPr>
        <p:spPr>
          <a:xfrm>
            <a:off x="3205085" y="5628606"/>
            <a:ext cx="4032000" cy="1800000"/>
          </a:xfrm>
          <a:prstGeom prst="rect">
            <a:avLst/>
          </a:prstGeom>
          <a:noFill/>
          <a:ln w="28575">
            <a:solidFill>
              <a:srgbClr val="090A89"/>
            </a:solidFill>
          </a:ln>
        </p:spPr>
        <p:txBody>
          <a:bodyPr wrap="square" rtlCol="0">
            <a:spAutoFit/>
          </a:bodyPr>
          <a:lstStyle/>
          <a:p>
            <a:r>
              <a:rPr lang="fr-FR" sz="1400" b="1" i="1" dirty="0">
                <a:solidFill>
                  <a:srgbClr val="090A89"/>
                </a:solidFill>
              </a:rPr>
              <a:t>Quelle est la valeur de cette approximation ?</a:t>
            </a:r>
          </a:p>
          <a:p>
            <a:r>
              <a:rPr lang="fr-FR" sz="1400" dirty="0">
                <a:solidFill>
                  <a:srgbClr val="00B050"/>
                </a:solidFill>
              </a:rPr>
              <a:t>3,16</a:t>
            </a:r>
          </a:p>
          <a:p>
            <a:r>
              <a:rPr lang="fr-FR" sz="1400" b="1" i="1" dirty="0">
                <a:solidFill>
                  <a:srgbClr val="090A89"/>
                </a:solidFill>
              </a:rPr>
              <a:t>Quel est le nom de cette écriture ?</a:t>
            </a:r>
          </a:p>
          <a:p>
            <a:r>
              <a:rPr lang="fr-FR" sz="1400" dirty="0">
                <a:solidFill>
                  <a:srgbClr val="00B050"/>
                </a:solidFill>
              </a:rPr>
              <a:t>Hiéroglyphes</a:t>
            </a:r>
          </a:p>
          <a:p>
            <a:r>
              <a:rPr lang="fr-FR" sz="1400" b="1" i="1" dirty="0">
                <a:solidFill>
                  <a:srgbClr val="090A89"/>
                </a:solidFill>
              </a:rPr>
              <a:t>Où est-elle née et quand ?</a:t>
            </a:r>
          </a:p>
          <a:p>
            <a:r>
              <a:rPr lang="fr-FR" sz="1400" dirty="0">
                <a:solidFill>
                  <a:srgbClr val="00B050"/>
                </a:solidFill>
              </a:rPr>
              <a:t>En Egypte</a:t>
            </a:r>
          </a:p>
          <a:p>
            <a:r>
              <a:rPr lang="fr-FR" sz="1400" b="1" i="1" dirty="0">
                <a:solidFill>
                  <a:srgbClr val="090A89"/>
                </a:solidFill>
              </a:rPr>
              <a:t>Quel est le nom de ce support ?</a:t>
            </a:r>
          </a:p>
          <a:p>
            <a:r>
              <a:rPr lang="fr-FR" sz="1400" dirty="0">
                <a:solidFill>
                  <a:srgbClr val="00B050"/>
                </a:solidFill>
              </a:rPr>
              <a:t>Papyrus de </a:t>
            </a:r>
            <a:r>
              <a:rPr lang="fr-FR" sz="1400" dirty="0" err="1">
                <a:solidFill>
                  <a:srgbClr val="00B050"/>
                </a:solidFill>
              </a:rPr>
              <a:t>Rhind</a:t>
            </a:r>
            <a:endParaRPr lang="fr-FR" sz="1400" dirty="0">
              <a:solidFill>
                <a:srgbClr val="00B050"/>
              </a:solidFill>
            </a:endParaRPr>
          </a:p>
        </p:txBody>
      </p:sp>
      <p:pic>
        <p:nvPicPr>
          <p:cNvPr id="27" name="Picture 2" descr="RÃ©sultat de recherche d'images pour &quot;papyrus rhind&quot;">
            <a:extLst>
              <a:ext uri="{FF2B5EF4-FFF2-40B4-BE49-F238E27FC236}">
                <a16:creationId xmlns:a16="http://schemas.microsoft.com/office/drawing/2014/main" id="{D6AEAC41-3A5E-4671-BD43-9A7EEB2B0CB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293"/>
          <a:stretch/>
        </p:blipFill>
        <p:spPr bwMode="auto">
          <a:xfrm>
            <a:off x="342235" y="5713578"/>
            <a:ext cx="2582913" cy="1668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 name="Picture 4" descr="RÃ©sultat de recherche d'images pour &quot;tablette mÃ©sopotamienne&quot;">
            <a:extLst>
              <a:ext uri="{FF2B5EF4-FFF2-40B4-BE49-F238E27FC236}">
                <a16:creationId xmlns:a16="http://schemas.microsoft.com/office/drawing/2014/main" id="{59C58F5C-9470-439E-B03E-AC40EA3263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950" y="3148681"/>
            <a:ext cx="2575658" cy="1697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 name="Picture 2" descr="RÃ©sultat de recherche d'images pour &quot;ordinateur&quot;">
            <a:extLst>
              <a:ext uri="{FF2B5EF4-FFF2-40B4-BE49-F238E27FC236}">
                <a16:creationId xmlns:a16="http://schemas.microsoft.com/office/drawing/2014/main" id="{35849584-11F9-49E8-A552-402E76B66D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592" y="8603894"/>
            <a:ext cx="2596572" cy="1711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5019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Ã©sultat de recherche d'images pour &quot;pi&quot;"/>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C244A96C-37B1-4AE9-AAAE-B189ED6AADCB}"/>
              </a:ext>
            </a:extLst>
          </p:cNvPr>
          <p:cNvSpPr txBox="1"/>
          <p:nvPr/>
        </p:nvSpPr>
        <p:spPr>
          <a:xfrm>
            <a:off x="1421511" y="380602"/>
            <a:ext cx="6084888" cy="954107"/>
          </a:xfrm>
          <a:prstGeom prst="rect">
            <a:avLst/>
          </a:prstGeom>
          <a:noFill/>
        </p:spPr>
        <p:txBody>
          <a:bodyPr wrap="square" rtlCol="0">
            <a:spAutoFit/>
          </a:bodyPr>
          <a:lstStyle/>
          <a:p>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Semaine des mathématiques. Le Pi-Day</a:t>
            </a:r>
          </a:p>
          <a:p>
            <a:pPr algn="ct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ENIGME 7 : </a:t>
            </a:r>
            <a:r>
              <a:rPr lang="fr-FR" sz="2800" b="1" dirty="0" err="1">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Hap</a:t>
            </a:r>
            <a:r>
              <a:rPr lang="fr-FR" sz="2800" b="1" dirty="0" err="1">
                <a:ln>
                  <a:solidFill>
                    <a:schemeClr val="tx1"/>
                  </a:solidFill>
                </a:ln>
                <a:solidFill>
                  <a:srgbClr val="FF0000"/>
                </a:solidFill>
                <a:effectLst>
                  <a:outerShdw blurRad="63500" dist="50800" dir="2700000" algn="tl" rotWithShape="0">
                    <a:schemeClr val="tx1"/>
                  </a:outerShdw>
                </a:effectLst>
              </a:rPr>
              <a:t>PI</a:t>
            </a:r>
            <a:r>
              <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 </a:t>
            </a:r>
            <a:r>
              <a:rPr lang="fr-FR" sz="2800" b="1" dirty="0" err="1">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rPr>
              <a:t>birthday</a:t>
            </a:r>
            <a:endParaRPr lang="fr-FR" sz="2800" b="1" dirty="0">
              <a:ln>
                <a:solidFill>
                  <a:schemeClr val="tx1"/>
                </a:solidFill>
              </a:ln>
              <a:gradFill flip="none" rotWithShape="1">
                <a:gsLst>
                  <a:gs pos="0">
                    <a:srgbClr val="3637E3"/>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a:outerShdw blurRad="63500" dist="50800" dir="2700000" algn="tl" rotWithShape="0">
                  <a:schemeClr val="tx1"/>
                </a:outerShdw>
              </a:effectLst>
            </a:endParaRPr>
          </a:p>
        </p:txBody>
      </p:sp>
      <p:sp>
        <p:nvSpPr>
          <p:cNvPr id="4" name="ZoneTexte 3">
            <a:extLst>
              <a:ext uri="{FF2B5EF4-FFF2-40B4-BE49-F238E27FC236}">
                <a16:creationId xmlns:a16="http://schemas.microsoft.com/office/drawing/2014/main" id="{F5CB111E-D6BC-4F40-93E9-CE5F9AB04C96}"/>
              </a:ext>
            </a:extLst>
          </p:cNvPr>
          <p:cNvSpPr txBox="1"/>
          <p:nvPr/>
        </p:nvSpPr>
        <p:spPr>
          <a:xfrm>
            <a:off x="456196" y="2021308"/>
            <a:ext cx="6871454" cy="1908215"/>
          </a:xfrm>
          <a:prstGeom prst="rect">
            <a:avLst/>
          </a:prstGeom>
          <a:noFill/>
        </p:spPr>
        <p:txBody>
          <a:bodyPr wrap="square" rtlCol="0">
            <a:spAutoFit/>
          </a:bodyPr>
          <a:lstStyle/>
          <a:p>
            <a:r>
              <a:rPr lang="fr-FR" sz="1600" b="1" dirty="0"/>
              <a:t>Le saviez-vous ?</a:t>
            </a:r>
          </a:p>
          <a:p>
            <a:pPr algn="just"/>
            <a:r>
              <a:rPr lang="fr-FR" sz="1600" dirty="0"/>
              <a:t>Dans le nombre Pi, il est possible de trouver n’importe quelle date du calendrier comme votre date de naissance ou la date du jour.</a:t>
            </a:r>
          </a:p>
          <a:p>
            <a:pPr algn="just"/>
            <a:endParaRPr lang="fr-FR" sz="600" dirty="0"/>
          </a:p>
          <a:p>
            <a:pPr algn="just"/>
            <a:r>
              <a:rPr lang="fr-FR" sz="1600" dirty="0"/>
              <a:t>Un programme permet même de dire à quelle décimale est situé le 1</a:t>
            </a:r>
            <a:r>
              <a:rPr lang="fr-FR" sz="1600" baseline="30000" dirty="0"/>
              <a:t>er</a:t>
            </a:r>
            <a:r>
              <a:rPr lang="fr-FR" sz="1600" dirty="0"/>
              <a:t> chiffre de cette date. En décryptant le code suivant, vous saurez où chercher sur internet pour dire à partir de quelle décimale du nombre pi apparaît la date d’Albert Einstein qui est né le pi-</a:t>
            </a:r>
            <a:r>
              <a:rPr lang="fr-FR" sz="1600" dirty="0" err="1"/>
              <a:t>day</a:t>
            </a:r>
            <a:r>
              <a:rPr lang="fr-FR" sz="1600" dirty="0"/>
              <a:t> 1879.</a:t>
            </a:r>
          </a:p>
        </p:txBody>
      </p:sp>
      <p:grpSp>
        <p:nvGrpSpPr>
          <p:cNvPr id="8" name="Groupe 7">
            <a:extLst>
              <a:ext uri="{FF2B5EF4-FFF2-40B4-BE49-F238E27FC236}">
                <a16:creationId xmlns:a16="http://schemas.microsoft.com/office/drawing/2014/main" id="{5D702CAF-7068-45C9-A6DA-333900596A9D}"/>
              </a:ext>
            </a:extLst>
          </p:cNvPr>
          <p:cNvGrpSpPr/>
          <p:nvPr/>
        </p:nvGrpSpPr>
        <p:grpSpPr>
          <a:xfrm rot="5400000">
            <a:off x="3935837" y="5910075"/>
            <a:ext cx="2700000" cy="1800000"/>
            <a:chOff x="786063" y="5630779"/>
            <a:chExt cx="2700000" cy="1800000"/>
          </a:xfrm>
        </p:grpSpPr>
        <p:sp>
          <p:nvSpPr>
            <p:cNvPr id="9" name="ZoneTexte 8">
              <a:extLst>
                <a:ext uri="{FF2B5EF4-FFF2-40B4-BE49-F238E27FC236}">
                  <a16:creationId xmlns:a16="http://schemas.microsoft.com/office/drawing/2014/main" id="{99BD4383-1513-4350-AE00-2793114E2573}"/>
                </a:ext>
              </a:extLst>
            </p:cNvPr>
            <p:cNvSpPr txBox="1"/>
            <p:nvPr/>
          </p:nvSpPr>
          <p:spPr>
            <a:xfrm rot="16200000">
              <a:off x="1724526" y="5686925"/>
              <a:ext cx="914400" cy="1569660"/>
            </a:xfrm>
            <a:prstGeom prst="rect">
              <a:avLst/>
            </a:prstGeom>
            <a:noFill/>
          </p:spPr>
          <p:txBody>
            <a:bodyPr wrap="square" rtlCol="0">
              <a:spAutoFit/>
            </a:bodyPr>
            <a:lstStyle/>
            <a:p>
              <a:r>
                <a:rPr lang="fr-FR" sz="9600" b="1" dirty="0">
                  <a:solidFill>
                    <a:schemeClr val="bg1">
                      <a:lumMod val="75000"/>
                    </a:schemeClr>
                  </a:solidFill>
                </a:rPr>
                <a:t>8</a:t>
              </a:r>
            </a:p>
          </p:txBody>
        </p:sp>
        <p:sp>
          <p:nvSpPr>
            <p:cNvPr id="10" name="Rectangle 9">
              <a:extLst>
                <a:ext uri="{FF2B5EF4-FFF2-40B4-BE49-F238E27FC236}">
                  <a16:creationId xmlns:a16="http://schemas.microsoft.com/office/drawing/2014/main" id="{C0699CB9-43E0-4960-BE26-49A971426856}"/>
                </a:ext>
              </a:extLst>
            </p:cNvPr>
            <p:cNvSpPr/>
            <p:nvPr/>
          </p:nvSpPr>
          <p:spPr>
            <a:xfrm>
              <a:off x="786063" y="5630779"/>
              <a:ext cx="2700000" cy="18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582B13BA-C90D-4BCB-9B31-60E54DA50785}"/>
              </a:ext>
            </a:extLst>
          </p:cNvPr>
          <p:cNvSpPr/>
          <p:nvPr/>
        </p:nvSpPr>
        <p:spPr>
          <a:xfrm>
            <a:off x="3244371" y="4485230"/>
            <a:ext cx="466725" cy="468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9CFB7A08-1229-4FDD-BECE-FB8E7FA02669}"/>
              </a:ext>
            </a:extLst>
          </p:cNvPr>
          <p:cNvSpPr/>
          <p:nvPr/>
        </p:nvSpPr>
        <p:spPr>
          <a:xfrm>
            <a:off x="1230511" y="4491985"/>
            <a:ext cx="482138" cy="476596"/>
          </a:xfrm>
          <a:custGeom>
            <a:avLst/>
            <a:gdLst>
              <a:gd name="connsiteX0" fmla="*/ 0 w 459970"/>
              <a:gd name="connsiteY0" fmla="*/ 0 h 476596"/>
              <a:gd name="connsiteX1" fmla="*/ 459970 w 459970"/>
              <a:gd name="connsiteY1" fmla="*/ 5542 h 476596"/>
              <a:gd name="connsiteX2" fmla="*/ 454429 w 459970"/>
              <a:gd name="connsiteY2" fmla="*/ 476596 h 476596"/>
            </a:gdLst>
            <a:ahLst/>
            <a:cxnLst>
              <a:cxn ang="0">
                <a:pos x="connsiteX0" y="connsiteY0"/>
              </a:cxn>
              <a:cxn ang="0">
                <a:pos x="connsiteX1" y="connsiteY1"/>
              </a:cxn>
              <a:cxn ang="0">
                <a:pos x="connsiteX2" y="connsiteY2"/>
              </a:cxn>
            </a:cxnLst>
            <a:rect l="l" t="t" r="r" b="b"/>
            <a:pathLst>
              <a:path w="459970" h="476596">
                <a:moveTo>
                  <a:pt x="0" y="0"/>
                </a:moveTo>
                <a:lnTo>
                  <a:pt x="459970" y="5542"/>
                </a:lnTo>
                <a:lnTo>
                  <a:pt x="454429" y="476596"/>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85C61AC9-56D0-4BE1-9F45-81FFA8E352DA}"/>
              </a:ext>
            </a:extLst>
          </p:cNvPr>
          <p:cNvSpPr/>
          <p:nvPr/>
        </p:nvSpPr>
        <p:spPr>
          <a:xfrm>
            <a:off x="1605969" y="4552946"/>
            <a:ext cx="45719" cy="4571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 forme 21">
            <a:extLst>
              <a:ext uri="{FF2B5EF4-FFF2-40B4-BE49-F238E27FC236}">
                <a16:creationId xmlns:a16="http://schemas.microsoft.com/office/drawing/2014/main" id="{25FD790D-CF33-4CDD-B70C-21B4DB388413}"/>
              </a:ext>
            </a:extLst>
          </p:cNvPr>
          <p:cNvSpPr/>
          <p:nvPr/>
        </p:nvSpPr>
        <p:spPr>
          <a:xfrm rot="16200000">
            <a:off x="1827926" y="4494756"/>
            <a:ext cx="482138" cy="476596"/>
          </a:xfrm>
          <a:custGeom>
            <a:avLst/>
            <a:gdLst>
              <a:gd name="connsiteX0" fmla="*/ 0 w 459970"/>
              <a:gd name="connsiteY0" fmla="*/ 0 h 476596"/>
              <a:gd name="connsiteX1" fmla="*/ 459970 w 459970"/>
              <a:gd name="connsiteY1" fmla="*/ 5542 h 476596"/>
              <a:gd name="connsiteX2" fmla="*/ 454429 w 459970"/>
              <a:gd name="connsiteY2" fmla="*/ 476596 h 476596"/>
            </a:gdLst>
            <a:ahLst/>
            <a:cxnLst>
              <a:cxn ang="0">
                <a:pos x="connsiteX0" y="connsiteY0"/>
              </a:cxn>
              <a:cxn ang="0">
                <a:pos x="connsiteX1" y="connsiteY1"/>
              </a:cxn>
              <a:cxn ang="0">
                <a:pos x="connsiteX2" y="connsiteY2"/>
              </a:cxn>
            </a:cxnLst>
            <a:rect l="l" t="t" r="r" b="b"/>
            <a:pathLst>
              <a:path w="459970" h="476596">
                <a:moveTo>
                  <a:pt x="0" y="0"/>
                </a:moveTo>
                <a:lnTo>
                  <a:pt x="459970" y="5542"/>
                </a:lnTo>
                <a:lnTo>
                  <a:pt x="454429" y="476596"/>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 forme 22">
            <a:extLst>
              <a:ext uri="{FF2B5EF4-FFF2-40B4-BE49-F238E27FC236}">
                <a16:creationId xmlns:a16="http://schemas.microsoft.com/office/drawing/2014/main" id="{490AADB2-E23C-45FD-8E2F-CF37D5F6B7B5}"/>
              </a:ext>
            </a:extLst>
          </p:cNvPr>
          <p:cNvSpPr/>
          <p:nvPr/>
        </p:nvSpPr>
        <p:spPr>
          <a:xfrm rot="5400000">
            <a:off x="3843402" y="4483672"/>
            <a:ext cx="482138" cy="476596"/>
          </a:xfrm>
          <a:custGeom>
            <a:avLst/>
            <a:gdLst>
              <a:gd name="connsiteX0" fmla="*/ 0 w 459970"/>
              <a:gd name="connsiteY0" fmla="*/ 0 h 476596"/>
              <a:gd name="connsiteX1" fmla="*/ 459970 w 459970"/>
              <a:gd name="connsiteY1" fmla="*/ 5542 h 476596"/>
              <a:gd name="connsiteX2" fmla="*/ 454429 w 459970"/>
              <a:gd name="connsiteY2" fmla="*/ 476596 h 476596"/>
            </a:gdLst>
            <a:ahLst/>
            <a:cxnLst>
              <a:cxn ang="0">
                <a:pos x="connsiteX0" y="connsiteY0"/>
              </a:cxn>
              <a:cxn ang="0">
                <a:pos x="connsiteX1" y="connsiteY1"/>
              </a:cxn>
              <a:cxn ang="0">
                <a:pos x="connsiteX2" y="connsiteY2"/>
              </a:cxn>
            </a:cxnLst>
            <a:rect l="l" t="t" r="r" b="b"/>
            <a:pathLst>
              <a:path w="459970" h="476596">
                <a:moveTo>
                  <a:pt x="0" y="0"/>
                </a:moveTo>
                <a:lnTo>
                  <a:pt x="459970" y="5542"/>
                </a:lnTo>
                <a:lnTo>
                  <a:pt x="454429" y="476596"/>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DEE27D27-DA1A-4517-BAF5-4F49901F1EFB}"/>
              </a:ext>
            </a:extLst>
          </p:cNvPr>
          <p:cNvSpPr/>
          <p:nvPr/>
        </p:nvSpPr>
        <p:spPr>
          <a:xfrm rot="10800000">
            <a:off x="5043775" y="4489214"/>
            <a:ext cx="482138" cy="476596"/>
          </a:xfrm>
          <a:custGeom>
            <a:avLst/>
            <a:gdLst>
              <a:gd name="connsiteX0" fmla="*/ 0 w 459970"/>
              <a:gd name="connsiteY0" fmla="*/ 0 h 476596"/>
              <a:gd name="connsiteX1" fmla="*/ 459970 w 459970"/>
              <a:gd name="connsiteY1" fmla="*/ 5542 h 476596"/>
              <a:gd name="connsiteX2" fmla="*/ 454429 w 459970"/>
              <a:gd name="connsiteY2" fmla="*/ 476596 h 476596"/>
            </a:gdLst>
            <a:ahLst/>
            <a:cxnLst>
              <a:cxn ang="0">
                <a:pos x="connsiteX0" y="connsiteY0"/>
              </a:cxn>
              <a:cxn ang="0">
                <a:pos x="connsiteX1" y="connsiteY1"/>
              </a:cxn>
              <a:cxn ang="0">
                <a:pos x="connsiteX2" y="connsiteY2"/>
              </a:cxn>
            </a:cxnLst>
            <a:rect l="l" t="t" r="r" b="b"/>
            <a:pathLst>
              <a:path w="459970" h="476596">
                <a:moveTo>
                  <a:pt x="0" y="0"/>
                </a:moveTo>
                <a:lnTo>
                  <a:pt x="459970" y="5542"/>
                </a:lnTo>
                <a:lnTo>
                  <a:pt x="454429" y="476596"/>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 forme 24">
            <a:extLst>
              <a:ext uri="{FF2B5EF4-FFF2-40B4-BE49-F238E27FC236}">
                <a16:creationId xmlns:a16="http://schemas.microsoft.com/office/drawing/2014/main" id="{B6F14C9C-7BC5-4C72-ABB5-6344E3565433}"/>
              </a:ext>
            </a:extLst>
          </p:cNvPr>
          <p:cNvSpPr/>
          <p:nvPr/>
        </p:nvSpPr>
        <p:spPr>
          <a:xfrm rot="16200000">
            <a:off x="4438046" y="4483672"/>
            <a:ext cx="482138" cy="476596"/>
          </a:xfrm>
          <a:custGeom>
            <a:avLst/>
            <a:gdLst>
              <a:gd name="connsiteX0" fmla="*/ 0 w 459970"/>
              <a:gd name="connsiteY0" fmla="*/ 0 h 476596"/>
              <a:gd name="connsiteX1" fmla="*/ 459970 w 459970"/>
              <a:gd name="connsiteY1" fmla="*/ 5542 h 476596"/>
              <a:gd name="connsiteX2" fmla="*/ 454429 w 459970"/>
              <a:gd name="connsiteY2" fmla="*/ 476596 h 476596"/>
            </a:gdLst>
            <a:ahLst/>
            <a:cxnLst>
              <a:cxn ang="0">
                <a:pos x="connsiteX0" y="connsiteY0"/>
              </a:cxn>
              <a:cxn ang="0">
                <a:pos x="connsiteX1" y="connsiteY1"/>
              </a:cxn>
              <a:cxn ang="0">
                <a:pos x="connsiteX2" y="connsiteY2"/>
              </a:cxn>
            </a:cxnLst>
            <a:rect l="l" t="t" r="r" b="b"/>
            <a:pathLst>
              <a:path w="459970" h="476596">
                <a:moveTo>
                  <a:pt x="0" y="0"/>
                </a:moveTo>
                <a:lnTo>
                  <a:pt x="459970" y="5542"/>
                </a:lnTo>
                <a:lnTo>
                  <a:pt x="454429" y="476596"/>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933D014F-CD10-410A-812E-5C10779691EC}"/>
              </a:ext>
            </a:extLst>
          </p:cNvPr>
          <p:cNvSpPr/>
          <p:nvPr/>
        </p:nvSpPr>
        <p:spPr>
          <a:xfrm rot="16200000">
            <a:off x="4508706" y="4544633"/>
            <a:ext cx="45719" cy="4571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 forme 11">
            <a:extLst>
              <a:ext uri="{FF2B5EF4-FFF2-40B4-BE49-F238E27FC236}">
                <a16:creationId xmlns:a16="http://schemas.microsoft.com/office/drawing/2014/main" id="{9EFFC3AA-6855-4CB1-97FC-A6270A5F804F}"/>
              </a:ext>
            </a:extLst>
          </p:cNvPr>
          <p:cNvSpPr/>
          <p:nvPr/>
        </p:nvSpPr>
        <p:spPr>
          <a:xfrm>
            <a:off x="5628664" y="4491985"/>
            <a:ext cx="471055" cy="465513"/>
          </a:xfrm>
          <a:custGeom>
            <a:avLst/>
            <a:gdLst>
              <a:gd name="connsiteX0" fmla="*/ 0 w 471055"/>
              <a:gd name="connsiteY0" fmla="*/ 465513 h 465513"/>
              <a:gd name="connsiteX1" fmla="*/ 11084 w 471055"/>
              <a:gd name="connsiteY1" fmla="*/ 0 h 465513"/>
              <a:gd name="connsiteX2" fmla="*/ 471055 w 471055"/>
              <a:gd name="connsiteY2" fmla="*/ 5542 h 465513"/>
              <a:gd name="connsiteX3" fmla="*/ 459971 w 471055"/>
              <a:gd name="connsiteY3" fmla="*/ 465513 h 465513"/>
            </a:gdLst>
            <a:ahLst/>
            <a:cxnLst>
              <a:cxn ang="0">
                <a:pos x="connsiteX0" y="connsiteY0"/>
              </a:cxn>
              <a:cxn ang="0">
                <a:pos x="connsiteX1" y="connsiteY1"/>
              </a:cxn>
              <a:cxn ang="0">
                <a:pos x="connsiteX2" y="connsiteY2"/>
              </a:cxn>
              <a:cxn ang="0">
                <a:pos x="connsiteX3" y="connsiteY3"/>
              </a:cxn>
            </a:cxnLst>
            <a:rect l="l" t="t" r="r" b="b"/>
            <a:pathLst>
              <a:path w="471055" h="465513">
                <a:moveTo>
                  <a:pt x="0" y="465513"/>
                </a:moveTo>
                <a:lnTo>
                  <a:pt x="11084" y="0"/>
                </a:lnTo>
                <a:lnTo>
                  <a:pt x="471055" y="5542"/>
                </a:lnTo>
                <a:lnTo>
                  <a:pt x="459971" y="465513"/>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 forme 19">
            <a:extLst>
              <a:ext uri="{FF2B5EF4-FFF2-40B4-BE49-F238E27FC236}">
                <a16:creationId xmlns:a16="http://schemas.microsoft.com/office/drawing/2014/main" id="{E96ABF2A-5454-4377-B0C2-00AEA75676C8}"/>
              </a:ext>
            </a:extLst>
          </p:cNvPr>
          <p:cNvSpPr/>
          <p:nvPr/>
        </p:nvSpPr>
        <p:spPr>
          <a:xfrm>
            <a:off x="2660983" y="4475360"/>
            <a:ext cx="471055" cy="271549"/>
          </a:xfrm>
          <a:custGeom>
            <a:avLst/>
            <a:gdLst>
              <a:gd name="connsiteX0" fmla="*/ 0 w 471055"/>
              <a:gd name="connsiteY0" fmla="*/ 11083 h 271549"/>
              <a:gd name="connsiteX1" fmla="*/ 249382 w 471055"/>
              <a:gd name="connsiteY1" fmla="*/ 271549 h 271549"/>
              <a:gd name="connsiteX2" fmla="*/ 471055 w 471055"/>
              <a:gd name="connsiteY2" fmla="*/ 0 h 271549"/>
            </a:gdLst>
            <a:ahLst/>
            <a:cxnLst>
              <a:cxn ang="0">
                <a:pos x="connsiteX0" y="connsiteY0"/>
              </a:cxn>
              <a:cxn ang="0">
                <a:pos x="connsiteX1" y="connsiteY1"/>
              </a:cxn>
              <a:cxn ang="0">
                <a:pos x="connsiteX2" y="connsiteY2"/>
              </a:cxn>
            </a:cxnLst>
            <a:rect l="l" t="t" r="r" b="b"/>
            <a:pathLst>
              <a:path w="471055" h="271549">
                <a:moveTo>
                  <a:pt x="0" y="11083"/>
                </a:moveTo>
                <a:lnTo>
                  <a:pt x="249382" y="271549"/>
                </a:lnTo>
                <a:lnTo>
                  <a:pt x="471055"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AutoShape 2" descr="RÃ©sultat de recherche d'images pour &quot;GATEAU ANNIVERSAIRE&quot;">
            <a:extLst>
              <a:ext uri="{FF2B5EF4-FFF2-40B4-BE49-F238E27FC236}">
                <a16:creationId xmlns:a16="http://schemas.microsoft.com/office/drawing/2014/main" id="{C8C799B2-1094-48B9-8241-D58B3E380E99}"/>
              </a:ext>
            </a:extLst>
          </p:cNvPr>
          <p:cNvSpPr>
            <a:spLocks noChangeAspect="1" noChangeArrowheads="1"/>
          </p:cNvSpPr>
          <p:nvPr/>
        </p:nvSpPr>
        <p:spPr bwMode="auto">
          <a:xfrm>
            <a:off x="3627438" y="501893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8" name="Image 27">
            <a:extLst>
              <a:ext uri="{FF2B5EF4-FFF2-40B4-BE49-F238E27FC236}">
                <a16:creationId xmlns:a16="http://schemas.microsoft.com/office/drawing/2014/main" id="{270F4E6B-85A0-4F67-8718-F185C99BD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38" y="5983960"/>
            <a:ext cx="2981195" cy="2096153"/>
          </a:xfrm>
          <a:prstGeom prst="rect">
            <a:avLst/>
          </a:prstGeom>
        </p:spPr>
      </p:pic>
      <p:sp>
        <p:nvSpPr>
          <p:cNvPr id="29" name="Rectangle 28">
            <a:extLst>
              <a:ext uri="{FF2B5EF4-FFF2-40B4-BE49-F238E27FC236}">
                <a16:creationId xmlns:a16="http://schemas.microsoft.com/office/drawing/2014/main" id="{BCF82FB5-502F-4CF8-9130-8143409C8E20}"/>
              </a:ext>
            </a:extLst>
          </p:cNvPr>
          <p:cNvSpPr/>
          <p:nvPr/>
        </p:nvSpPr>
        <p:spPr>
          <a:xfrm>
            <a:off x="488514" y="8467594"/>
            <a:ext cx="6663847" cy="1803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F2E8DB9-08BF-4901-87AC-FC0DB2C16836}"/>
              </a:ext>
            </a:extLst>
          </p:cNvPr>
          <p:cNvSpPr txBox="1"/>
          <p:nvPr/>
        </p:nvSpPr>
        <p:spPr>
          <a:xfrm>
            <a:off x="488515" y="8480120"/>
            <a:ext cx="4771973" cy="1815882"/>
          </a:xfrm>
          <a:prstGeom prst="rect">
            <a:avLst/>
          </a:prstGeom>
          <a:noFill/>
        </p:spPr>
        <p:txBody>
          <a:bodyPr wrap="square" rtlCol="0">
            <a:spAutoFit/>
          </a:bodyPr>
          <a:lstStyle/>
          <a:p>
            <a:r>
              <a:rPr lang="fr-FR" sz="1600" dirty="0"/>
              <a:t>Réponse : </a:t>
            </a:r>
            <a:r>
              <a:rPr lang="fr-FR" sz="1600" dirty="0">
                <a:solidFill>
                  <a:srgbClr val="00B050"/>
                </a:solidFill>
              </a:rPr>
              <a:t>d’après l’indice donné par l’un des professeurs, on peut décoder le message. Il s’agit de :</a:t>
            </a:r>
          </a:p>
          <a:p>
            <a:pPr algn="ctr"/>
            <a:r>
              <a:rPr lang="fr-FR" sz="1600" dirty="0">
                <a:solidFill>
                  <a:srgbClr val="00B050"/>
                </a:solidFill>
              </a:rPr>
              <a:t>PI SEARCH</a:t>
            </a:r>
          </a:p>
          <a:p>
            <a:r>
              <a:rPr lang="fr-FR" sz="1600" dirty="0">
                <a:solidFill>
                  <a:srgbClr val="00B050"/>
                </a:solidFill>
              </a:rPr>
              <a:t>En utilisant l’ordinateur de la classe et la connexion internet, on peut aller sur ce site.</a:t>
            </a:r>
          </a:p>
          <a:p>
            <a:r>
              <a:rPr lang="fr-FR" sz="1600" dirty="0">
                <a:solidFill>
                  <a:srgbClr val="00B050"/>
                </a:solidFill>
              </a:rPr>
              <a:t>En tapant 3141879 : on obtient la 1117773</a:t>
            </a:r>
            <a:r>
              <a:rPr lang="fr-FR" sz="1600" baseline="30000" dirty="0">
                <a:solidFill>
                  <a:srgbClr val="00B050"/>
                </a:solidFill>
              </a:rPr>
              <a:t>e</a:t>
            </a:r>
            <a:r>
              <a:rPr lang="fr-FR" sz="1600" dirty="0">
                <a:solidFill>
                  <a:srgbClr val="00B050"/>
                </a:solidFill>
              </a:rPr>
              <a:t> décimale</a:t>
            </a:r>
          </a:p>
          <a:p>
            <a:r>
              <a:rPr lang="fr-FR" sz="1600" dirty="0">
                <a:solidFill>
                  <a:srgbClr val="00B050"/>
                </a:solidFill>
              </a:rPr>
              <a:t>En tapant 1431879 : on obtient la 23424641</a:t>
            </a:r>
            <a:r>
              <a:rPr lang="fr-FR" sz="1600" baseline="30000" dirty="0">
                <a:solidFill>
                  <a:srgbClr val="00B050"/>
                </a:solidFill>
              </a:rPr>
              <a:t>e</a:t>
            </a:r>
            <a:r>
              <a:rPr lang="fr-FR" sz="1600" dirty="0">
                <a:solidFill>
                  <a:srgbClr val="00B050"/>
                </a:solidFill>
              </a:rPr>
              <a:t> décimale.</a:t>
            </a:r>
          </a:p>
        </p:txBody>
      </p:sp>
      <p:sp>
        <p:nvSpPr>
          <p:cNvPr id="34" name="ZoneTexte 33">
            <a:extLst>
              <a:ext uri="{FF2B5EF4-FFF2-40B4-BE49-F238E27FC236}">
                <a16:creationId xmlns:a16="http://schemas.microsoft.com/office/drawing/2014/main" id="{5070F24B-D0E2-4644-81D6-BD54FDEFF976}"/>
              </a:ext>
            </a:extLst>
          </p:cNvPr>
          <p:cNvSpPr txBox="1"/>
          <p:nvPr/>
        </p:nvSpPr>
        <p:spPr>
          <a:xfrm>
            <a:off x="4399677" y="7920227"/>
            <a:ext cx="1227917" cy="215444"/>
          </a:xfrm>
          <a:prstGeom prst="rect">
            <a:avLst/>
          </a:prstGeom>
          <a:noFill/>
        </p:spPr>
        <p:txBody>
          <a:bodyPr wrap="square" rtlCol="0">
            <a:spAutoFit/>
          </a:bodyPr>
          <a:lstStyle/>
          <a:p>
            <a:r>
              <a:rPr lang="fr-FR" sz="800" i="1" dirty="0">
                <a:solidFill>
                  <a:srgbClr val="FF0000"/>
                </a:solidFill>
              </a:rPr>
              <a:t>Photo d’Albert Einstein</a:t>
            </a:r>
          </a:p>
        </p:txBody>
      </p:sp>
      <p:pic>
        <p:nvPicPr>
          <p:cNvPr id="27" name="Picture 6" descr="RÃ©sultat de recherche d'images pour &quot;pi&quot;">
            <a:extLst>
              <a:ext uri="{FF2B5EF4-FFF2-40B4-BE49-F238E27FC236}">
                <a16:creationId xmlns:a16="http://schemas.microsoft.com/office/drawing/2014/main" id="{06250B66-E9E7-4A77-B7C6-9FF9C6821184}"/>
              </a:ext>
            </a:extLst>
          </p:cNvPr>
          <p:cNvPicPr>
            <a:picLocks noChangeAspect="1" noChangeArrowheads="1"/>
          </p:cNvPicPr>
          <p:nvPr/>
        </p:nvPicPr>
        <p:blipFill>
          <a:blip r:embed="rId3" cstate="print"/>
          <a:srcRect/>
          <a:stretch>
            <a:fillRect/>
          </a:stretch>
        </p:blipFill>
        <p:spPr bwMode="auto">
          <a:xfrm>
            <a:off x="89152" y="123890"/>
            <a:ext cx="1314252" cy="1314252"/>
          </a:xfrm>
          <a:prstGeom prst="rect">
            <a:avLst/>
          </a:prstGeom>
          <a:noFill/>
        </p:spPr>
      </p:pic>
      <p:pic>
        <p:nvPicPr>
          <p:cNvPr id="31" name="Picture 2" descr="Image associÃ©e">
            <a:extLst>
              <a:ext uri="{FF2B5EF4-FFF2-40B4-BE49-F238E27FC236}">
                <a16:creationId xmlns:a16="http://schemas.microsoft.com/office/drawing/2014/main" id="{6618D851-E22E-4E3A-ADDB-40AF4301B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315" y="8542420"/>
            <a:ext cx="1689235" cy="16047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RÃ©sultat de recherche d'images pour &quot;Einstein&quot;">
            <a:extLst>
              <a:ext uri="{FF2B5EF4-FFF2-40B4-BE49-F238E27FC236}">
                <a16:creationId xmlns:a16="http://schemas.microsoft.com/office/drawing/2014/main" id="{C4F2B539-FEFB-46E5-97A6-E62EBFECA7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814" y="5532504"/>
            <a:ext cx="1703312" cy="2581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6242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2263</Words>
  <Application>Microsoft Office PowerPoint</Application>
  <PresentationFormat>Personnalisé</PresentationFormat>
  <Paragraphs>483</Paragraphs>
  <Slides>12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Cambria Math</vt:lpstr>
      <vt:lpstr>Comic Sans MS</vt:lpstr>
      <vt:lpstr>Goudy Stout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Caroline</dc:creator>
  <cp:lastModifiedBy>Caroline</cp:lastModifiedBy>
  <cp:revision>75</cp:revision>
  <cp:lastPrinted>2019-01-09T20:22:40Z</cp:lastPrinted>
  <dcterms:created xsi:type="dcterms:W3CDTF">2018-12-28T15:40:11Z</dcterms:created>
  <dcterms:modified xsi:type="dcterms:W3CDTF">2019-02-27T08:37:13Z</dcterms:modified>
</cp:coreProperties>
</file>