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9" r:id="rId4"/>
    <p:sldId id="266" r:id="rId5"/>
    <p:sldId id="265" r:id="rId6"/>
    <p:sldId id="271" r:id="rId7"/>
    <p:sldId id="268" r:id="rId8"/>
    <p:sldId id="257" r:id="rId9"/>
    <p:sldId id="267" r:id="rId10"/>
    <p:sldId id="263" r:id="rId11"/>
    <p:sldId id="272" r:id="rId12"/>
    <p:sldId id="258" r:id="rId13"/>
    <p:sldId id="260" r:id="rId14"/>
    <p:sldId id="259" r:id="rId15"/>
    <p:sldId id="275" r:id="rId16"/>
    <p:sldId id="261" r:id="rId17"/>
    <p:sldId id="276" r:id="rId18"/>
    <p:sldId id="273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FCF5-4669-4548-984E-C6860BC2FA51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71F4-3A8D-4DBD-8171-A5FBD8B73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79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FCF5-4669-4548-984E-C6860BC2FA51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71F4-3A8D-4DBD-8171-A5FBD8B73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51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FCF5-4669-4548-984E-C6860BC2FA51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71F4-3A8D-4DBD-8171-A5FBD8B73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98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FCF5-4669-4548-984E-C6860BC2FA51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71F4-3A8D-4DBD-8171-A5FBD8B73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FCF5-4669-4548-984E-C6860BC2FA51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71F4-3A8D-4DBD-8171-A5FBD8B73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3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FCF5-4669-4548-984E-C6860BC2FA51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71F4-3A8D-4DBD-8171-A5FBD8B73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94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FCF5-4669-4548-984E-C6860BC2FA51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71F4-3A8D-4DBD-8171-A5FBD8B73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63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FCF5-4669-4548-984E-C6860BC2FA51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71F4-3A8D-4DBD-8171-A5FBD8B73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78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FCF5-4669-4548-984E-C6860BC2FA51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71F4-3A8D-4DBD-8171-A5FBD8B73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51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FCF5-4669-4548-984E-C6860BC2FA51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71F4-3A8D-4DBD-8171-A5FBD8B73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80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FCF5-4669-4548-984E-C6860BC2FA51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71F4-3A8D-4DBD-8171-A5FBD8B73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69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6FCF5-4669-4548-984E-C6860BC2FA51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071F4-3A8D-4DBD-8171-A5FBD8B73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17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6000" b="1" dirty="0" smtClean="0"/>
              <a:t>QUESTIONS FLASH</a:t>
            </a:r>
            <a:br>
              <a:rPr lang="fr-FR" sz="6000" b="1" dirty="0" smtClean="0"/>
            </a:br>
            <a:r>
              <a:rPr lang="fr-FR" sz="6000" b="1" dirty="0" smtClean="0">
                <a:solidFill>
                  <a:srgbClr val="FF0000"/>
                </a:solidFill>
              </a:rPr>
              <a:t>*PROBABILITE*</a:t>
            </a: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5ème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563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437406"/>
            <a:ext cx="8229600" cy="5379913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Que peut-on dire de la probabilité de tirer une boule bleue dans chacun des cas suivants?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a) 			b)			c)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522" y="2681710"/>
            <a:ext cx="1665125" cy="14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80927"/>
            <a:ext cx="1648962" cy="1532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464" y="2564904"/>
            <a:ext cx="1368152" cy="154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4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dirty="0" smtClean="0"/>
                  <a:t>On tire au hasard une boule dans une urne.</a:t>
                </a:r>
              </a:p>
              <a:p>
                <a:pPr marL="0" indent="0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 smtClean="0"/>
                  <a:t>Associer à chaque urne, la probabilité de tirer une boule rouge qui lui correspond:</a:t>
                </a:r>
              </a:p>
              <a:p>
                <a:pPr marL="0" indent="0">
                  <a:buNone/>
                </a:pPr>
                <a:r>
                  <a:rPr lang="fr-FR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dirty="0" smtClean="0"/>
                  <a:t>			b)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dirty="0" smtClean="0"/>
                  <a:t>			c)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1852" t="-13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848028" cy="155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597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On place une fève au hasard dans une galette des rois. On partage cette galette en huit parts égales.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dirty="0" smtClean="0"/>
              <a:t>Quelle est la probabilité d’avoir une </a:t>
            </a:r>
            <a:r>
              <a:rPr lang="fr-FR" dirty="0"/>
              <a:t>part </a:t>
            </a:r>
            <a:r>
              <a:rPr lang="fr-FR" dirty="0" smtClean="0"/>
              <a:t>qui n’a pas </a:t>
            </a:r>
            <a:r>
              <a:rPr lang="fr-FR" dirty="0"/>
              <a:t>la fève ?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297" y="2420888"/>
            <a:ext cx="2140464" cy="151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9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864" y="12560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Dans un sac de </a:t>
            </a:r>
            <a:r>
              <a:rPr lang="fr-FR" i="1" dirty="0" smtClean="0"/>
              <a:t>LEGO</a:t>
            </a:r>
            <a:r>
              <a:rPr lang="fr-FR" dirty="0" smtClean="0"/>
              <a:t>®, il y a 20 </a:t>
            </a:r>
            <a:r>
              <a:rPr lang="fr-FR" dirty="0"/>
              <a:t>briques </a:t>
            </a:r>
            <a:r>
              <a:rPr lang="fr-FR" dirty="0">
                <a:solidFill>
                  <a:srgbClr val="FFFF00"/>
                </a:solidFill>
              </a:rPr>
              <a:t>jaunes</a:t>
            </a:r>
            <a:r>
              <a:rPr lang="fr-FR" dirty="0"/>
              <a:t>, 15 briques </a:t>
            </a:r>
            <a:r>
              <a:rPr lang="fr-FR" dirty="0">
                <a:solidFill>
                  <a:srgbClr val="FF0000"/>
                </a:solidFill>
              </a:rPr>
              <a:t>rouges</a:t>
            </a:r>
            <a:r>
              <a:rPr lang="fr-FR" dirty="0"/>
              <a:t> et 25 </a:t>
            </a:r>
            <a:r>
              <a:rPr lang="fr-FR" dirty="0" smtClean="0">
                <a:solidFill>
                  <a:srgbClr val="00B0F0"/>
                </a:solidFill>
              </a:rPr>
              <a:t>bleues.</a:t>
            </a:r>
          </a:p>
          <a:p>
            <a:pPr marL="0" indent="0">
              <a:buNone/>
            </a:pPr>
            <a:endParaRPr lang="fr-FR" sz="1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2800" dirty="0" smtClean="0"/>
              <a:t>On choisit une brique au hasard.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Quelle est la probabilité de </a:t>
            </a:r>
            <a:r>
              <a:rPr lang="fr-FR" dirty="0"/>
              <a:t>tirer </a:t>
            </a:r>
            <a:r>
              <a:rPr lang="fr-FR" dirty="0" smtClean="0"/>
              <a:t>une </a:t>
            </a:r>
          </a:p>
          <a:p>
            <a:pPr marL="0" indent="0" algn="ctr">
              <a:buNone/>
            </a:pPr>
            <a:r>
              <a:rPr lang="fr-FR" dirty="0" smtClean="0"/>
              <a:t>brique rouge?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042846"/>
            <a:ext cx="2088232" cy="147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5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Une petite </a:t>
            </a:r>
            <a:r>
              <a:rPr lang="fr-FR" dirty="0"/>
              <a:t>station de ski comporte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2 </a:t>
            </a:r>
            <a:r>
              <a:rPr lang="fr-FR" dirty="0"/>
              <a:t>pistes </a:t>
            </a:r>
            <a:r>
              <a:rPr lang="fr-FR" dirty="0">
                <a:solidFill>
                  <a:srgbClr val="00B0F0"/>
                </a:solidFill>
              </a:rPr>
              <a:t>bleues</a:t>
            </a:r>
            <a:r>
              <a:rPr lang="fr-FR" dirty="0"/>
              <a:t>, 1 piste </a:t>
            </a:r>
            <a:r>
              <a:rPr lang="fr-FR" b="1" dirty="0"/>
              <a:t>noire</a:t>
            </a:r>
            <a:r>
              <a:rPr lang="fr-FR" dirty="0"/>
              <a:t>, 4 pistes </a:t>
            </a:r>
            <a:r>
              <a:rPr lang="fr-FR" dirty="0" smtClean="0">
                <a:solidFill>
                  <a:srgbClr val="00B050"/>
                </a:solidFill>
              </a:rPr>
              <a:t>vertes</a:t>
            </a:r>
            <a:r>
              <a:rPr lang="fr-FR" dirty="0" smtClean="0"/>
              <a:t> et </a:t>
            </a:r>
          </a:p>
          <a:p>
            <a:pPr marL="0" indent="0">
              <a:buNone/>
            </a:pPr>
            <a:r>
              <a:rPr lang="fr-FR" dirty="0" smtClean="0"/>
              <a:t>5 </a:t>
            </a:r>
            <a:r>
              <a:rPr lang="fr-FR" dirty="0"/>
              <a:t>pistes </a:t>
            </a:r>
            <a:r>
              <a:rPr lang="fr-FR" dirty="0" smtClean="0">
                <a:solidFill>
                  <a:srgbClr val="FF0000"/>
                </a:solidFill>
              </a:rPr>
              <a:t>rouges</a:t>
            </a:r>
            <a:r>
              <a:rPr lang="fr-FR" dirty="0" smtClean="0"/>
              <a:t>. </a:t>
            </a:r>
          </a:p>
          <a:p>
            <a:pPr marL="0" indent="0">
              <a:buNone/>
            </a:pPr>
            <a:r>
              <a:rPr lang="fr-FR" dirty="0" smtClean="0"/>
              <a:t>On </a:t>
            </a:r>
            <a:r>
              <a:rPr lang="fr-FR" dirty="0"/>
              <a:t>prend une piste au </a:t>
            </a:r>
            <a:r>
              <a:rPr lang="fr-FR" dirty="0" smtClean="0"/>
              <a:t>hasard.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« La probabilité </a:t>
            </a:r>
            <a:r>
              <a:rPr lang="fr-FR" dirty="0"/>
              <a:t>que la piste </a:t>
            </a:r>
            <a:r>
              <a:rPr lang="fr-FR" dirty="0" smtClean="0"/>
              <a:t>soit </a:t>
            </a:r>
            <a:r>
              <a:rPr lang="fr-FR" dirty="0" smtClean="0">
                <a:solidFill>
                  <a:srgbClr val="FF0000"/>
                </a:solidFill>
              </a:rPr>
              <a:t>rouge </a:t>
            </a:r>
            <a:r>
              <a:rPr lang="fr-FR" dirty="0" smtClean="0"/>
              <a:t>ou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/>
              <a:t>noire </a:t>
            </a:r>
            <a:r>
              <a:rPr lang="fr-FR" dirty="0" smtClean="0"/>
              <a:t>est</a:t>
            </a:r>
            <a:r>
              <a:rPr lang="fr-FR" b="1" dirty="0" smtClean="0"/>
              <a:t> ½</a:t>
            </a:r>
            <a:r>
              <a:rPr lang="fr-FR" dirty="0" smtClean="0"/>
              <a:t>. » </a:t>
            </a:r>
            <a:r>
              <a:rPr lang="fr-FR" b="1" u="sng" dirty="0" smtClean="0"/>
              <a:t>Vrai ou faux? </a:t>
            </a:r>
            <a:endParaRPr lang="fr-FR" b="1" u="sng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52936"/>
            <a:ext cx="2304256" cy="155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92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/>
              <a:t>Un sachet contient 5 bonbons à la fraise et 10 bonbons à l’orange. Marie affirme que la probabilité de prendre un bonbon à la fraise dans ce sachet est inférieure à 0,5. </a:t>
            </a:r>
            <a:endParaRPr lang="fr-FR" dirty="0" smtClean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dirty="0" smtClean="0"/>
              <a:t>Vrai </a:t>
            </a:r>
            <a:r>
              <a:rPr lang="fr-FR" dirty="0"/>
              <a:t>ou faux ? Justifier.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868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On donne le tableau suivant :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800" dirty="0" smtClean="0"/>
              <a:t>On choisit un élève au hasard.</a:t>
            </a:r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dirty="0" smtClean="0"/>
              <a:t>« La probabilité que ce soit une fille musicienne est égale à la probabilité que ce soit un garçon non musicien. » </a:t>
            </a:r>
            <a:r>
              <a:rPr lang="fr-FR" b="1" u="sng" dirty="0" smtClean="0"/>
              <a:t>Vrai ou faux?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37750"/>
              </p:ext>
            </p:extLst>
          </p:nvPr>
        </p:nvGraphicFramePr>
        <p:xfrm>
          <a:off x="1115616" y="177281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704528"/>
                <a:gridCol w="1343472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Musiciens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 musiciens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100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0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/>
              <a:t>Pour un tirage aléatoire, on a placé dans un sac des jetons de même forme, les uns rouges, les autres bleus. La probabilité de tirer un jeton rouge est 0,4. </a:t>
            </a:r>
            <a:endParaRPr lang="fr-FR" dirty="0" smtClean="0"/>
          </a:p>
          <a:p>
            <a:pPr marL="0" lvl="0" indent="0">
              <a:buNone/>
            </a:pPr>
            <a:endParaRPr lang="fr-FR"/>
          </a:p>
          <a:p>
            <a:pPr marL="0" lvl="0" indent="0">
              <a:buNone/>
            </a:pPr>
            <a:r>
              <a:rPr lang="fr-FR" smtClean="0"/>
              <a:t>Quels </a:t>
            </a:r>
            <a:r>
              <a:rPr lang="fr-FR" dirty="0"/>
              <a:t>sont les jetons les plus nombreux dans le sac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1098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Dans un cybercafé, on peut choisir entre deux moteurs de recherche: Youpi et Hourra. Le tableau ci-dessous donne les moteurs de recherche utilisés par les clients.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La probabilité pour qu’un client pris au hasard choisisse le moteur Youpi </a:t>
            </a:r>
            <a:r>
              <a:rPr lang="fr-FR" smtClean="0"/>
              <a:t>est proche de 0,4 ; de 0,6 ou de 0,8?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03340"/>
            <a:ext cx="4659508" cy="9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363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lvl="0" indent="0">
              <a:buNone/>
            </a:pPr>
            <a:r>
              <a:rPr lang="fr-FR" dirty="0"/>
              <a:t>Pour gagner, il faut tomber sur le chiffre 1. On peut choisir de jouer avec le dé, la roue ou de piocher dans </a:t>
            </a:r>
            <a:r>
              <a:rPr lang="fr-FR" dirty="0" smtClean="0"/>
              <a:t>l’urne</a:t>
            </a:r>
          </a:p>
          <a:p>
            <a:pPr marL="0" lvl="0" indent="0">
              <a:buNone/>
            </a:pPr>
            <a:r>
              <a:rPr lang="fr-FR" dirty="0" smtClean="0"/>
              <a:t>Quel </a:t>
            </a:r>
            <a:r>
              <a:rPr lang="fr-FR" dirty="0"/>
              <a:t>dispositif choisir pour avoir le plus de chances de gagner ?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33733" y="3530217"/>
            <a:ext cx="504056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Classer ces évènements du plus probable </a:t>
            </a:r>
          </a:p>
          <a:p>
            <a:pPr marL="0" indent="0" algn="ctr">
              <a:buNone/>
            </a:pPr>
            <a:r>
              <a:rPr lang="fr-FR" dirty="0" smtClean="0"/>
              <a:t>au moins probable :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a</a:t>
            </a:r>
            <a:r>
              <a:rPr lang="fr-FR" sz="3000" dirty="0" smtClean="0">
                <a:solidFill>
                  <a:srgbClr val="00B050"/>
                </a:solidFill>
              </a:rPr>
              <a:t>) Gagner le gros lot au loto.</a:t>
            </a:r>
          </a:p>
          <a:p>
            <a:pPr marL="514350" indent="-514350">
              <a:buFont typeface="Arial" panose="020B0604020202020204" pitchFamily="34" charset="0"/>
              <a:buAutoNum type="alphaLcParenR" startAt="2"/>
            </a:pPr>
            <a:r>
              <a:rPr lang="fr-FR" dirty="0" smtClean="0">
                <a:solidFill>
                  <a:srgbClr val="FFC000"/>
                </a:solidFill>
              </a:rPr>
              <a:t>Noël tombera le 25 décembre cette année.</a:t>
            </a:r>
            <a:endParaRPr lang="fr-F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c) </a:t>
            </a:r>
            <a:r>
              <a:rPr lang="fr-FR" dirty="0">
                <a:solidFill>
                  <a:srgbClr val="FF0000"/>
                </a:solidFill>
              </a:rPr>
              <a:t>L’équipe de France </a:t>
            </a:r>
            <a:r>
              <a:rPr lang="fr-FR" dirty="0" smtClean="0">
                <a:solidFill>
                  <a:srgbClr val="FF0000"/>
                </a:solidFill>
              </a:rPr>
              <a:t>de football remportera </a:t>
            </a:r>
            <a:r>
              <a:rPr lang="fr-FR" dirty="0">
                <a:solidFill>
                  <a:srgbClr val="FF0000"/>
                </a:solidFill>
              </a:rPr>
              <a:t>le prochain match </a:t>
            </a:r>
            <a:r>
              <a:rPr lang="fr-FR" dirty="0" smtClean="0">
                <a:solidFill>
                  <a:srgbClr val="FF0000"/>
                </a:solidFill>
              </a:rPr>
              <a:t>international.</a:t>
            </a:r>
          </a:p>
          <a:p>
            <a:pPr marL="0" lvl="0" indent="0">
              <a:buNone/>
            </a:pPr>
            <a:r>
              <a:rPr lang="fr-FR" dirty="0">
                <a:solidFill>
                  <a:srgbClr val="0070C0"/>
                </a:solidFill>
              </a:rPr>
              <a:t>d</a:t>
            </a:r>
            <a:r>
              <a:rPr lang="fr-FR" dirty="0" smtClean="0">
                <a:solidFill>
                  <a:srgbClr val="0070C0"/>
                </a:solidFill>
              </a:rPr>
              <a:t>)</a:t>
            </a:r>
            <a:r>
              <a:rPr lang="fr-FR" dirty="0">
                <a:solidFill>
                  <a:srgbClr val="0070C0"/>
                </a:solidFill>
              </a:rPr>
              <a:t> Rencontrer un tyrannosaure </a:t>
            </a:r>
            <a:r>
              <a:rPr lang="fr-FR" dirty="0" smtClean="0">
                <a:solidFill>
                  <a:srgbClr val="0070C0"/>
                </a:solidFill>
              </a:rPr>
              <a:t>vivant.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47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288032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136904" cy="432048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Classer ces évènements du moins probable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au plus probable :</a:t>
            </a:r>
          </a:p>
          <a:p>
            <a:endParaRPr lang="fr-FR" sz="2600" dirty="0" smtClean="0">
              <a:solidFill>
                <a:schemeClr val="tx1"/>
              </a:solidFill>
            </a:endParaRPr>
          </a:p>
          <a:p>
            <a:pPr algn="l"/>
            <a:endParaRPr lang="fr-FR" sz="2000" dirty="0" smtClean="0"/>
          </a:p>
          <a:p>
            <a:pPr marL="514350" indent="-514350" algn="l">
              <a:buFont typeface="Arial" panose="020B0604020202020204" pitchFamily="34" charset="0"/>
              <a:buAutoNum type="alphaLcParenR"/>
            </a:pPr>
            <a:r>
              <a:rPr lang="en-US" dirty="0" smtClean="0">
                <a:solidFill>
                  <a:srgbClr val="FF0000"/>
                </a:solidFill>
              </a:rPr>
              <a:t>Choosing a red ball from a sack with 1 red ball and 3 green balls.</a:t>
            </a:r>
          </a:p>
          <a:p>
            <a:pPr algn="l"/>
            <a:endParaRPr lang="fr-FR" sz="1200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b) The </a:t>
            </a:r>
            <a:r>
              <a:rPr lang="en-US" dirty="0">
                <a:solidFill>
                  <a:srgbClr val="00B050"/>
                </a:solidFill>
              </a:rPr>
              <a:t>sun will rise </a:t>
            </a:r>
            <a:r>
              <a:rPr lang="en-US" dirty="0" smtClean="0">
                <a:solidFill>
                  <a:srgbClr val="00B050"/>
                </a:solidFill>
              </a:rPr>
              <a:t>tomorrow.</a:t>
            </a:r>
          </a:p>
          <a:p>
            <a:pPr algn="l"/>
            <a:endParaRPr lang="en-US" sz="1300" dirty="0" smtClean="0">
              <a:solidFill>
                <a:srgbClr val="00B050"/>
              </a:solidFill>
            </a:endParaRPr>
          </a:p>
          <a:p>
            <a:pPr lvl="0" algn="l"/>
            <a:r>
              <a:rPr lang="en-US" dirty="0" smtClean="0">
                <a:solidFill>
                  <a:srgbClr val="FFC000"/>
                </a:solidFill>
              </a:rPr>
              <a:t>c) If </a:t>
            </a:r>
            <a:r>
              <a:rPr lang="en-US" dirty="0">
                <a:solidFill>
                  <a:srgbClr val="FFC000"/>
                </a:solidFill>
              </a:rPr>
              <a:t>I flip a </a:t>
            </a:r>
            <a:r>
              <a:rPr lang="en-US" dirty="0" smtClean="0">
                <a:solidFill>
                  <a:srgbClr val="FFC000"/>
                </a:solidFill>
              </a:rPr>
              <a:t>coin, </a:t>
            </a:r>
            <a:r>
              <a:rPr lang="en-US" dirty="0">
                <a:solidFill>
                  <a:srgbClr val="FFC000"/>
                </a:solidFill>
              </a:rPr>
              <a:t>it will land heads up (face</a:t>
            </a:r>
            <a:r>
              <a:rPr lang="en-US" dirty="0" smtClean="0">
                <a:solidFill>
                  <a:srgbClr val="FFC000"/>
                </a:solidFill>
              </a:rPr>
              <a:t>).</a:t>
            </a:r>
            <a:endParaRPr lang="fr-FR" dirty="0" smtClean="0">
              <a:solidFill>
                <a:srgbClr val="FFC000"/>
              </a:solidFill>
            </a:endParaRP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2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767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Vrai ou faux?</a:t>
            </a:r>
          </a:p>
          <a:p>
            <a:pPr marL="0" indent="0" algn="ctr">
              <a:buNone/>
            </a:pPr>
            <a:endParaRPr lang="fr-F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« La couleur </a:t>
            </a:r>
            <a:r>
              <a:rPr lang="fr-FR" dirty="0"/>
              <a:t>noire a </a:t>
            </a:r>
            <a:r>
              <a:rPr lang="fr-FR" dirty="0" smtClean="0"/>
              <a:t>plus de chance d’être obtenue avec la roue 1 qu’avec la roue 2. »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27268"/>
            <a:ext cx="2448272" cy="25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960" y="3079946"/>
            <a:ext cx="2861351" cy="271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9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992888" cy="5184576"/>
          </a:xfrm>
        </p:spPr>
        <p:txBody>
          <a:bodyPr>
            <a:normAutofit lnSpcReduction="10000"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lance un dé à 6 faces </a:t>
            </a:r>
          </a:p>
          <a:p>
            <a:pPr algn="l"/>
            <a:endParaRPr lang="fr-F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Obtenir un nombre entier »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 un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évènement : </a:t>
            </a:r>
          </a:p>
          <a:p>
            <a:pPr algn="l"/>
            <a:r>
              <a:rPr lang="fr-F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Impossible      b)  </a:t>
            </a:r>
            <a:r>
              <a:rPr lang="fr-F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 probable </a:t>
            </a:r>
            <a:endParaRPr lang="fr-FR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Probable 	d) Certain</a:t>
            </a:r>
          </a:p>
          <a:p>
            <a:pPr algn="l"/>
            <a:endParaRPr lang="fr-FR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« Obtenir 4 » est un évènement :</a:t>
            </a:r>
          </a:p>
          <a:p>
            <a:pPr algn="l"/>
            <a:r>
              <a:rPr lang="fr-F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Impossible      b)  Peu probable </a:t>
            </a:r>
          </a:p>
          <a:p>
            <a:pPr algn="l"/>
            <a:r>
              <a:rPr lang="fr-F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Probable	 d) Certain</a:t>
            </a:r>
          </a:p>
          <a:p>
            <a:pPr algn="l"/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91219"/>
            <a:ext cx="1317302" cy="1179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1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Dans un jeu de société, il faut faire un total de 6 pour commencer.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Est-ce qu’il vaut mieux lancer un dé ou deux dés?</a:t>
            </a:r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437112"/>
            <a:ext cx="22764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09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probabilité d’un événement peut-être égale à : </a:t>
            </a:r>
          </a:p>
          <a:p>
            <a:pPr marL="0" indent="0">
              <a:buNone/>
            </a:pPr>
            <a:endParaRPr lang="fr-FR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a) 40 %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b)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- 0,35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c)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1,002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d)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65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dirty="0"/>
              <a:t>numéros </a:t>
            </a:r>
            <a:r>
              <a:rPr lang="fr-FR" dirty="0">
                <a:solidFill>
                  <a:srgbClr val="FF0000"/>
                </a:solidFill>
              </a:rPr>
              <a:t>13</a:t>
            </a:r>
            <a:r>
              <a:rPr lang="fr-FR" dirty="0"/>
              <a:t>, </a:t>
            </a:r>
            <a:r>
              <a:rPr lang="fr-FR" dirty="0">
                <a:solidFill>
                  <a:srgbClr val="FFC000"/>
                </a:solidFill>
              </a:rPr>
              <a:t>22</a:t>
            </a:r>
            <a:r>
              <a:rPr lang="fr-FR" dirty="0"/>
              <a:t>, </a:t>
            </a:r>
            <a:r>
              <a:rPr lang="fr-FR" dirty="0">
                <a:solidFill>
                  <a:srgbClr val="00B050"/>
                </a:solidFill>
              </a:rPr>
              <a:t>34</a:t>
            </a:r>
            <a:r>
              <a:rPr lang="fr-FR" dirty="0"/>
              <a:t>, </a:t>
            </a:r>
            <a:r>
              <a:rPr lang="fr-FR" dirty="0">
                <a:solidFill>
                  <a:srgbClr val="00B0F0"/>
                </a:solidFill>
              </a:rPr>
              <a:t>35</a:t>
            </a:r>
            <a:r>
              <a:rPr lang="fr-FR" dirty="0"/>
              <a:t> et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37</a:t>
            </a:r>
            <a:r>
              <a:rPr lang="fr-FR" dirty="0"/>
              <a:t> sont sortis la semaine dernière </a:t>
            </a:r>
            <a:r>
              <a:rPr lang="fr-FR" dirty="0" smtClean="0"/>
              <a:t>à un tirage du loto®.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dirty="0"/>
              <a:t>Est-ce que, pour cette semaine, le numéro </a:t>
            </a:r>
            <a:r>
              <a:rPr lang="fr-FR" b="1" dirty="0">
                <a:solidFill>
                  <a:srgbClr val="00B0F0"/>
                </a:solidFill>
              </a:rPr>
              <a:t>35</a:t>
            </a:r>
            <a:r>
              <a:rPr lang="fr-FR" dirty="0"/>
              <a:t> a : </a:t>
            </a:r>
          </a:p>
          <a:p>
            <a:pPr marL="0" indent="0">
              <a:buNone/>
            </a:pPr>
            <a:r>
              <a:rPr lang="fr-FR" dirty="0" smtClean="0"/>
              <a:t>a. </a:t>
            </a:r>
            <a:r>
              <a:rPr lang="fr-FR" dirty="0"/>
              <a:t>autant de chance </a:t>
            </a:r>
            <a:r>
              <a:rPr lang="fr-FR" dirty="0" smtClean="0"/>
              <a:t>de sortir que le numéro </a:t>
            </a:r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</a:t>
            </a:r>
            <a:r>
              <a:rPr lang="fr-FR" dirty="0" smtClean="0"/>
              <a:t> ?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b. </a:t>
            </a:r>
            <a:r>
              <a:rPr lang="fr-FR" dirty="0"/>
              <a:t>moins de chance </a:t>
            </a:r>
            <a:r>
              <a:rPr lang="fr-FR" dirty="0" smtClean="0"/>
              <a:t>de sortir que le numéro </a:t>
            </a:r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</a:t>
            </a:r>
            <a:r>
              <a:rPr lang="fr-FR" dirty="0" smtClean="0"/>
              <a:t> ?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c. </a:t>
            </a:r>
            <a:r>
              <a:rPr lang="fr-FR" dirty="0"/>
              <a:t>plus de </a:t>
            </a:r>
            <a:r>
              <a:rPr lang="fr-FR" dirty="0" smtClean="0"/>
              <a:t>chance de sortir que le numéro </a:t>
            </a:r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</a:t>
            </a:r>
            <a:r>
              <a:rPr lang="fr-FR" dirty="0" smtClean="0"/>
              <a:t> ? </a:t>
            </a:r>
            <a:endParaRPr lang="fr-FR" dirty="0"/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104619"/>
            <a:ext cx="956652" cy="95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1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Les numéros </a:t>
            </a:r>
            <a:r>
              <a:rPr lang="fr-FR" dirty="0" smtClean="0">
                <a:solidFill>
                  <a:srgbClr val="FF0000"/>
                </a:solidFill>
              </a:rPr>
              <a:t>13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FFC000"/>
                </a:solidFill>
              </a:rPr>
              <a:t>22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00B050"/>
                </a:solidFill>
              </a:rPr>
              <a:t>34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00B0F0"/>
                </a:solidFill>
              </a:rPr>
              <a:t>35</a:t>
            </a:r>
            <a:r>
              <a:rPr lang="fr-FR" dirty="0" smtClean="0"/>
              <a:t> et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37</a:t>
            </a:r>
            <a:r>
              <a:rPr lang="fr-FR" dirty="0" smtClean="0"/>
              <a:t> sont sortis la semaine dernière à un tirage du loto ®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dirty="0" smtClean="0"/>
              <a:t>Est-il possible que l’on obtienne cette semaine exactement le même tirage que la semaine dernière ?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679" y="1988840"/>
            <a:ext cx="956652" cy="95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9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630</Words>
  <Application>Microsoft Office PowerPoint</Application>
  <PresentationFormat>Affichage à l'écran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QUESTIONS FLASH *PROBABILITE*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CG94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FLASH  PROBABILITE</dc:title>
  <dc:creator>Enseignant</dc:creator>
  <cp:lastModifiedBy>aurélie</cp:lastModifiedBy>
  <cp:revision>13</cp:revision>
  <dcterms:created xsi:type="dcterms:W3CDTF">2017-03-19T16:36:43Z</dcterms:created>
  <dcterms:modified xsi:type="dcterms:W3CDTF">2017-05-24T20:10:16Z</dcterms:modified>
</cp:coreProperties>
</file>